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56" r:id="rId2"/>
    <p:sldId id="264" r:id="rId3"/>
    <p:sldId id="265" r:id="rId4"/>
    <p:sldId id="284" r:id="rId5"/>
    <p:sldId id="272" r:id="rId6"/>
    <p:sldId id="269" r:id="rId7"/>
    <p:sldId id="270" r:id="rId8"/>
    <p:sldId id="271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73" r:id="rId18"/>
    <p:sldId id="294" r:id="rId19"/>
    <p:sldId id="274" r:id="rId20"/>
    <p:sldId id="276" r:id="rId21"/>
    <p:sldId id="295" r:id="rId22"/>
    <p:sldId id="29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828523C-FAF8-4F38-9CE8-87DCD16489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26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12D91-D7AE-45AA-AB4F-2F9AA130B722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E544F-BC1D-4ADF-A05F-C560A7CF18DA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7AC02-6B43-4870-BFCD-4131A5E0E208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AEA43-880A-44E8-9E68-31F2E9F8E4E0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FEE7F-A677-49C4-9B30-2F7A943EEC2D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02D75-D30C-47C7-AC7B-C16DF4D4BB6C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73F27-5C6A-498B-BD8A-C3F2C5F7188D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88B2D-45C0-4A8F-A50A-22A213FEF48A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BE600-7AEB-41EF-BD5D-A6CC3B39A77F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346A6-CDE8-4867-8251-7B34BB6DCBE2}" type="slidenum">
              <a:rPr lang="en-US"/>
              <a:pPr/>
              <a:t>19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1E9256-3CAE-4ED5-B2C8-9A786DBD49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/>
      <p:bldP spid="2562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6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6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6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19B9D9-47FF-47F4-A3CC-36B7C5A5FB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1BCAD-6849-4CCD-B7E4-A2FD430043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D55EA1-8D6A-490D-B63F-DC3C36681F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A097C3-D545-47FB-AD66-C70A40FB2B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3F5740-1051-40C1-9D9B-57E7BB1075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2A9F63-1E7C-4108-A156-061EB73D83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7D6F3-26CD-4B45-B25A-CE7A3BC824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1C21AA-8CEC-413A-A398-0716EC2315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B731F6-1165-4171-BC60-984D73BFFB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A56C0C-340C-4C19-BD97-BD3EBF9A15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2D70E30A-9E63-496B-A9DB-CA4BFB64D3A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  <p:bldP spid="2459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images.google.ca/imgres?imgurl=http://www.advertisingontelevision.tv/images/television.jpg&amp;imgrefurl=http://www.advertisingontelevision.tv/tv-ad-examples.htm&amp;usg=__nU4J7FpzQv702XvpnfWd0VWy3cY=&amp;h=241&amp;w=280&amp;sz=11&amp;hl=en&amp;start=17&amp;tbnid=LUl8YVb138TZGM:&amp;tbnh=98&amp;tbnw=114&amp;prev=/images?q=tv+advertise&amp;gbv=2&amp;hl=en&amp;safe=active" TargetMode="External"/><Relationship Id="rId7" Type="http://schemas.openxmlformats.org/officeDocument/2006/relationships/hyperlink" Target="http://images.google.ca/imgres?imgurl=http://www.techfresh.net/wp-content/uploads/2007/10/asustek_internet_radio_air_1.jpg&amp;imgrefurl=http://www.mimarathi.tv/blog/viewtopic.php?f=2&amp;t=169&amp;usg=__ry9_GJf1VNk1hV96tr3bYwn71pw=&amp;h=383&amp;w=420&amp;sz=28&amp;hl=en&amp;start=4&amp;tbnid=sbNKgrrkwiyC-M:&amp;tbnh=114&amp;tbnw=125&amp;prev=/images?q=radio&amp;gbv=2&amp;hl=en&amp;safe=active" TargetMode="External"/><Relationship Id="rId12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hyperlink" Target="http://images.google.ca/imgres?imgurl=http://www.graphicdesign-s.com/images/business-card-flyer-postcard-design.jpg&amp;imgrefurl=http://www.graphicdesign-s.com/graphic_design_design_traditional.htm&amp;usg=__VJ733ZwZa6XJCiQ8z_AvkoMi8vM=&amp;h=358&amp;w=402&amp;sz=75&amp;hl=en&amp;start=60&amp;tbnid=dFYZJAqHTk8ouM:&amp;tbnh=110&amp;tbnw=124&amp;prev=/images?q=business+paper+flyer&amp;start=40&amp;gbv=2&amp;ndsp=20&amp;hl=en&amp;safe=active&amp;sa=N" TargetMode="External"/><Relationship Id="rId5" Type="http://schemas.openxmlformats.org/officeDocument/2006/relationships/hyperlink" Target="http://images.google.ca/imgres?imgurl=http://images01.trafficz.com/image.php?FilePath=h3w4/1184695124_61215_7664.jpg&amp;Width=500&amp;imgrefurl=http://newspaperadvertisingonline.com/&amp;usg=__h6ldrFioo5qMG06eEkyK91EybMQ=&amp;h=375&amp;w=500&amp;sz=23&amp;hl=en&amp;start=10&amp;tbnid=XyE1GGWAhsOIeM:&amp;tbnh=98&amp;tbnw=130&amp;prev=/images?q=newspaper+advertising&amp;gbv=2&amp;hl=en&amp;safe=active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hyperlink" Target="http://images.google.ca/imgres?imgurl=http://www.clarkeinternetmarketing.com/internet-marketing.jpg&amp;imgrefurl=http://www.clarkeinternetmarketing.com/&amp;usg=__AwOcR_QeF-hqOIekvjShsU8shys=&amp;h=338&amp;w=325&amp;sz=89&amp;hl=en&amp;start=7&amp;tbnid=7L-YdNEcRlrijM:&amp;tbnh=119&amp;tbnw=114&amp;prev=/images?q=internet&amp;gbv=2&amp;hl=en&amp;safe=activ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a/imgres?imgurl=http://www.explosivepromotions.net/Images/Advertising%20Fliers.gif&amp;imgrefurl=http://www.explosivepromotions.net/Advertising%20Distribution.htm&amp;usg=__zWCOYTjoXDLcuvEwXDj403cK-PE=&amp;h=535&amp;w=400&amp;sz=139&amp;hl=en&amp;start=43&amp;um=1&amp;tbnid=VWY5CW-rNKM2ZM:&amp;tbnh=132&amp;tbnw=99&amp;prev=/images?q=fliers&amp;start=40&amp;ndsp=20&amp;um=1&amp;hl=en&amp;safe=active&amp;sa=N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a/imgres?imgurl=http://www.clarkeinternetmarketing.com/internet-marketing.jpg&amp;imgrefurl=http://www.clarkeinternetmarketing.com/&amp;usg=__AwOcR_QeF-hqOIekvjShsU8shys=&amp;h=338&amp;w=325&amp;sz=89&amp;hl=en&amp;start=7&amp;tbnid=7L-YdNEcRlrijM:&amp;tbnh=119&amp;tbnw=114&amp;prev=/images?q=internet&amp;gbv=2&amp;hl=en&amp;safe=active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a/imgres?imgurl=http://www.discounted-shoppingonline.com/uploaded_images/retail_wholesalers_of_health_and_beauty_products-787802.jpg&amp;imgrefurl=http://www.discounted-shoppingonline.com/2008/08/retail-wholesalers-for-health-and.html&amp;usg=__gnEV5BHaXZ_YQ8k368n3Hp9LSbg=&amp;h=319&amp;w=426&amp;sz=29&amp;hl=en&amp;start=3&amp;tbnid=2ZcsrjxV9hE-fM:&amp;tbnh=94&amp;tbnw=126&amp;prev=/images?q=wholesalers&amp;gbv=2&amp;hl=en&amp;safe=activ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onfitness.com/images/retailers.gi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a/imgres?imgurl=http://www.stonyfield.com/WebLogarchives/CreatingHealthyKids/vending%20machine%20091504.jpg&amp;imgrefurl=http://www.stonyfield.com/WebLogarchives/CreatingHealthyKids/2004_10.html&amp;usg=__P0zOzsmNBlFh2b5msZpwABdgoYQ=&amp;h=2132&amp;w=1200&amp;sz=492&amp;hl=en&amp;start=8&amp;tbnid=Uvf-7d7roCnT2M:&amp;tbnh=150&amp;tbnw=84&amp;prev=/images?q=vending+machine&amp;gbv=2&amp;hl=en&amp;safe=activ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4 P’s of Marketing</a:t>
            </a:r>
          </a:p>
        </p:txBody>
      </p:sp>
      <p:pic>
        <p:nvPicPr>
          <p:cNvPr id="2054" name="Picture 6" descr="MCj042419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419600"/>
            <a:ext cx="2152650" cy="1381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Durability</a:t>
            </a:r>
            <a:r>
              <a:rPr lang="en-US" sz="2400"/>
              <a:t> – the length of time an advertisement lasts.  (Newspapers last 24 hours, magazines longer, TV &amp; radio don’t last)</a:t>
            </a:r>
          </a:p>
          <a:p>
            <a:pPr>
              <a:lnSpc>
                <a:spcPct val="90000"/>
              </a:lnSpc>
            </a:pPr>
            <a:r>
              <a:rPr lang="en-US" sz="2400" b="1"/>
              <a:t>Lead-time</a:t>
            </a:r>
            <a:r>
              <a:rPr lang="en-US" sz="2400"/>
              <a:t> –the amount of time required to prepare the advertisement to run in a medium.</a:t>
            </a: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Mechanical Requirements </a:t>
            </a:r>
            <a:r>
              <a:rPr lang="en-US" sz="2400"/>
              <a:t>–the technical complexity of preparing the advertisement. (affects the cost)</a:t>
            </a:r>
          </a:p>
          <a:p>
            <a:pPr>
              <a:lnSpc>
                <a:spcPct val="90000"/>
              </a:lnSpc>
            </a:pPr>
            <a:r>
              <a:rPr lang="en-US" sz="2400" b="1"/>
              <a:t>Clutter</a:t>
            </a:r>
            <a:r>
              <a:rPr lang="en-US" sz="2400"/>
              <a:t> – the competition for the audience’s attention. 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Internal Clutter</a:t>
            </a:r>
            <a:r>
              <a:rPr lang="en-US" sz="2000"/>
              <a:t> – when an ad competes on the same page, eg. Newspaper. 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External Clutter</a:t>
            </a:r>
            <a:r>
              <a:rPr lang="en-US" sz="2000"/>
              <a:t> – the activity that accompanies the consumption of the media. (reading paper at home or on a noisy bus)</a:t>
            </a:r>
            <a:endParaRPr lang="en-US" sz="2000" b="1"/>
          </a:p>
          <a:p>
            <a:pPr>
              <a:lnSpc>
                <a:spcPct val="90000"/>
              </a:lnSpc>
            </a:pPr>
            <a:r>
              <a:rPr lang="en-US" sz="2400" b="1"/>
              <a:t>Costs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/>
              <a:t>Types of Advertising you may want to use with your ventures.</a:t>
            </a:r>
          </a:p>
        </p:txBody>
      </p:sp>
      <p:pic>
        <p:nvPicPr>
          <p:cNvPr id="111625" name="Picture 9" descr="Effective-Ways-to-Advertise-your-Busin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2571750" cy="1714500"/>
          </a:xfrm>
          <a:prstGeom prst="rect">
            <a:avLst/>
          </a:prstGeom>
          <a:noFill/>
        </p:spPr>
      </p:pic>
      <p:pic>
        <p:nvPicPr>
          <p:cNvPr id="111627" name="Picture 11" descr="televis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029200"/>
            <a:ext cx="1371600" cy="1179513"/>
          </a:xfrm>
          <a:prstGeom prst="rect">
            <a:avLst/>
          </a:prstGeom>
          <a:noFill/>
        </p:spPr>
      </p:pic>
      <p:pic>
        <p:nvPicPr>
          <p:cNvPr id="111629" name="Picture 13" descr="1184695124_61215_766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4648200"/>
            <a:ext cx="1238250" cy="933450"/>
          </a:xfrm>
          <a:prstGeom prst="rect">
            <a:avLst/>
          </a:prstGeom>
          <a:noFill/>
        </p:spPr>
      </p:pic>
      <p:pic>
        <p:nvPicPr>
          <p:cNvPr id="111631" name="Picture 15" descr="asustek_internet_radio_air_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5105400"/>
            <a:ext cx="1190625" cy="1085850"/>
          </a:xfrm>
          <a:prstGeom prst="rect">
            <a:avLst/>
          </a:prstGeom>
          <a:noFill/>
        </p:spPr>
      </p:pic>
      <p:pic>
        <p:nvPicPr>
          <p:cNvPr id="111633" name="Picture 17" descr="internet-marketi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4572000"/>
            <a:ext cx="1600200" cy="1600200"/>
          </a:xfrm>
          <a:prstGeom prst="rect">
            <a:avLst/>
          </a:prstGeom>
          <a:noFill/>
        </p:spPr>
      </p:pic>
      <p:pic>
        <p:nvPicPr>
          <p:cNvPr id="111635" name="Picture 19" descr="business-card-flyer-postcard-design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8200" y="0"/>
            <a:ext cx="1905000" cy="1622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Newspapers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>
                <a:solidFill>
                  <a:schemeClr val="accent1"/>
                </a:solidFill>
              </a:rPr>
              <a:t>Advantages</a:t>
            </a:r>
          </a:p>
          <a:p>
            <a:r>
              <a:rPr lang="en-US" sz="2400"/>
              <a:t>Broad market coverage</a:t>
            </a:r>
          </a:p>
          <a:p>
            <a:r>
              <a:rPr lang="en-US" sz="2400"/>
              <a:t>Short lead time</a:t>
            </a:r>
          </a:p>
          <a:p>
            <a:r>
              <a:rPr lang="en-US" sz="2400"/>
              <a:t>Flexible ad size</a:t>
            </a:r>
          </a:p>
          <a:p>
            <a:r>
              <a:rPr lang="en-US" sz="2400"/>
              <a:t>Can appear every day</a:t>
            </a:r>
          </a:p>
          <a:p>
            <a:r>
              <a:rPr lang="en-US" sz="2400"/>
              <a:t>Use of coupons</a:t>
            </a:r>
          </a:p>
          <a:p>
            <a:r>
              <a:rPr lang="en-US" sz="2400"/>
              <a:t>People believe what they read</a:t>
            </a:r>
          </a:p>
          <a:p>
            <a:endParaRPr lang="en-US" sz="240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4191000" cy="4267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 dirty="0">
                <a:solidFill>
                  <a:schemeClr val="accent1"/>
                </a:solidFill>
              </a:rPr>
              <a:t>Disadvantages</a:t>
            </a:r>
          </a:p>
          <a:p>
            <a:r>
              <a:rPr lang="en-US" sz="2400" dirty="0"/>
              <a:t>One day life span</a:t>
            </a:r>
          </a:p>
          <a:p>
            <a:r>
              <a:rPr lang="en-US" sz="2400" dirty="0"/>
              <a:t>Limited </a:t>
            </a:r>
            <a:r>
              <a:rPr lang="en-US" sz="2400" dirty="0" smtClean="0"/>
              <a:t>demographics fewer are buying in.</a:t>
            </a:r>
            <a:endParaRPr lang="en-US" sz="2400" dirty="0"/>
          </a:p>
          <a:p>
            <a:r>
              <a:rPr lang="en-US" sz="2400" dirty="0"/>
              <a:t>“Lost in the Crowd”; Clutter</a:t>
            </a:r>
          </a:p>
          <a:p>
            <a:r>
              <a:rPr lang="en-US" sz="2400" dirty="0"/>
              <a:t>Lack of movement &amp; sound</a:t>
            </a:r>
          </a:p>
          <a:p>
            <a:r>
              <a:rPr lang="en-US" sz="2400" dirty="0"/>
              <a:t>National paper can cost up to $200,000</a:t>
            </a:r>
          </a:p>
          <a:p>
            <a:endParaRPr lang="en-US" sz="2400" dirty="0"/>
          </a:p>
        </p:txBody>
      </p:sp>
      <p:pic>
        <p:nvPicPr>
          <p:cNvPr id="115716" name="Picture 4" descr="MCj042606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52450"/>
            <a:ext cx="1600200" cy="1543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>
                <a:solidFill>
                  <a:schemeClr val="accent1"/>
                </a:solidFill>
              </a:rPr>
              <a:t>Advantages</a:t>
            </a:r>
          </a:p>
          <a:p>
            <a:r>
              <a:rPr lang="en-US" sz="2400"/>
              <a:t>Demographic selection</a:t>
            </a:r>
          </a:p>
          <a:p>
            <a:r>
              <a:rPr lang="en-US" sz="2400"/>
              <a:t>High frequency</a:t>
            </a:r>
          </a:p>
          <a:p>
            <a:r>
              <a:rPr lang="en-US" sz="2400"/>
              <a:t>Sound reinforcement</a:t>
            </a:r>
          </a:p>
          <a:p>
            <a:r>
              <a:rPr lang="en-US" sz="2400"/>
              <a:t>Good local reach</a:t>
            </a:r>
          </a:p>
          <a:p>
            <a:r>
              <a:rPr lang="en-US" sz="2400"/>
              <a:t>Short lead time</a:t>
            </a:r>
          </a:p>
          <a:p>
            <a:endParaRPr lang="en-US" sz="2400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05000"/>
            <a:ext cx="4038600" cy="3886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 dirty="0">
                <a:solidFill>
                  <a:schemeClr val="accent1"/>
                </a:solidFill>
              </a:rPr>
              <a:t>Disadvantages</a:t>
            </a:r>
          </a:p>
          <a:p>
            <a:r>
              <a:rPr lang="en-US" sz="2400" dirty="0"/>
              <a:t>Restrictive message length</a:t>
            </a:r>
          </a:p>
          <a:p>
            <a:r>
              <a:rPr lang="en-US" sz="2400" dirty="0"/>
              <a:t>Need for repetition</a:t>
            </a:r>
          </a:p>
          <a:p>
            <a:r>
              <a:rPr lang="en-US" sz="2400" dirty="0"/>
              <a:t>Short recall factor</a:t>
            </a:r>
          </a:p>
          <a:p>
            <a:r>
              <a:rPr lang="en-US" sz="2400" dirty="0"/>
              <a:t>Cluttered placement</a:t>
            </a:r>
          </a:p>
          <a:p>
            <a:r>
              <a:rPr lang="en-US" sz="2400" dirty="0"/>
              <a:t>Can be expensive</a:t>
            </a:r>
          </a:p>
          <a:p>
            <a:r>
              <a:rPr lang="en-US" sz="2400" dirty="0"/>
              <a:t>No frequency or durability</a:t>
            </a:r>
          </a:p>
          <a:p>
            <a:endParaRPr lang="en-US" sz="2400" dirty="0"/>
          </a:p>
        </p:txBody>
      </p:sp>
      <p:pic>
        <p:nvPicPr>
          <p:cNvPr id="117764" name="Picture 4" descr="MCj023413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8600"/>
            <a:ext cx="1812925" cy="19145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Flyers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>
                <a:solidFill>
                  <a:schemeClr val="accent1"/>
                </a:solidFill>
              </a:rPr>
              <a:t>Advantages</a:t>
            </a:r>
          </a:p>
          <a:p>
            <a:r>
              <a:rPr lang="en-US"/>
              <a:t>Inexpensive</a:t>
            </a:r>
          </a:p>
          <a:p>
            <a:r>
              <a:rPr lang="en-US"/>
              <a:t>Can do them yourself</a:t>
            </a:r>
          </a:p>
          <a:p>
            <a:r>
              <a:rPr lang="en-US"/>
              <a:t>Wide distribution</a:t>
            </a:r>
          </a:p>
          <a:p>
            <a:r>
              <a:rPr lang="en-US"/>
              <a:t>Can use pictures &amp; words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>
                <a:solidFill>
                  <a:schemeClr val="accent1"/>
                </a:solidFill>
              </a:rPr>
              <a:t>Disadvantages</a:t>
            </a:r>
          </a:p>
          <a:p>
            <a:r>
              <a:rPr lang="en-US"/>
              <a:t>Mistaken for junk</a:t>
            </a:r>
          </a:p>
          <a:p>
            <a:r>
              <a:rPr lang="en-US"/>
              <a:t>People tend not to read a lot of words.</a:t>
            </a:r>
          </a:p>
          <a:p>
            <a:endParaRPr lang="en-US"/>
          </a:p>
        </p:txBody>
      </p:sp>
      <p:pic>
        <p:nvPicPr>
          <p:cNvPr id="119815" name="Picture 7" descr="refPromoteFlyerGroup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343400"/>
            <a:ext cx="3429000" cy="2209800"/>
          </a:xfrm>
          <a:prstGeom prst="rect">
            <a:avLst/>
          </a:prstGeom>
          <a:noFill/>
        </p:spPr>
      </p:pic>
      <p:pic>
        <p:nvPicPr>
          <p:cNvPr id="119819" name="Picture 11" descr="Advertising%2520Flier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029200"/>
            <a:ext cx="24384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Internet Pop-ups, Banners and</a:t>
            </a:r>
            <a:br>
              <a:rPr lang="en-US" sz="4000"/>
            </a:br>
            <a:r>
              <a:rPr lang="en-US" sz="4000"/>
              <a:t>WebPages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accent1"/>
                </a:solidFill>
              </a:rPr>
              <a:t>Advantages</a:t>
            </a:r>
          </a:p>
          <a:p>
            <a:pPr>
              <a:lnSpc>
                <a:spcPct val="90000"/>
              </a:lnSpc>
            </a:pPr>
            <a:r>
              <a:rPr lang="en-US"/>
              <a:t>High frequency and durability</a:t>
            </a:r>
          </a:p>
          <a:p>
            <a:pPr>
              <a:lnSpc>
                <a:spcPct val="90000"/>
              </a:lnSpc>
            </a:pPr>
            <a:r>
              <a:rPr lang="en-US"/>
              <a:t>Can be selective</a:t>
            </a:r>
          </a:p>
          <a:p>
            <a:pPr>
              <a:lnSpc>
                <a:spcPct val="90000"/>
              </a:lnSpc>
            </a:pPr>
            <a:r>
              <a:rPr lang="en-US"/>
              <a:t>Very short lead time</a:t>
            </a:r>
          </a:p>
          <a:p>
            <a:pPr>
              <a:lnSpc>
                <a:spcPct val="90000"/>
              </a:lnSpc>
            </a:pPr>
            <a:r>
              <a:rPr lang="en-US"/>
              <a:t>Can be inexpensive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chemeClr val="accent1"/>
                </a:solidFill>
              </a:rPr>
              <a:t>Disadvantages</a:t>
            </a:r>
          </a:p>
          <a:p>
            <a:pPr>
              <a:lnSpc>
                <a:spcPct val="90000"/>
              </a:lnSpc>
            </a:pPr>
            <a:r>
              <a:rPr lang="en-US"/>
              <a:t>Not a high reach; you have to visit the site or have a pop-up annoy you.</a:t>
            </a:r>
          </a:p>
          <a:p>
            <a:pPr>
              <a:lnSpc>
                <a:spcPct val="90000"/>
              </a:lnSpc>
            </a:pPr>
            <a:r>
              <a:rPr lang="en-US"/>
              <a:t>Can have a lot of clutter</a:t>
            </a:r>
          </a:p>
          <a:p>
            <a:pPr>
              <a:lnSpc>
                <a:spcPct val="90000"/>
              </a:lnSpc>
            </a:pPr>
            <a:r>
              <a:rPr lang="en-US"/>
              <a:t>Consumers find pop-ups  annoying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121863" name="Picture 7" descr="internet-market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876800"/>
            <a:ext cx="259080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Specialty Advertising – when a company puts it’s logo or brand on a t-shirt, hat, golf ball, pen, watch etc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chemeClr val="accent1"/>
                </a:solidFill>
              </a:rPr>
              <a:t>Advantage</a:t>
            </a:r>
          </a:p>
          <a:p>
            <a:pPr>
              <a:lnSpc>
                <a:spcPct val="80000"/>
              </a:lnSpc>
            </a:pPr>
            <a:r>
              <a:rPr lang="en-US" sz="2400"/>
              <a:t>Very durable</a:t>
            </a:r>
          </a:p>
          <a:p>
            <a:pPr>
              <a:lnSpc>
                <a:spcPct val="80000"/>
              </a:lnSpc>
            </a:pPr>
            <a:r>
              <a:rPr lang="en-US" sz="2400"/>
              <a:t>Not too expensive to print (Pens $1, mugs $2,)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chemeClr val="accent1"/>
                </a:solidFill>
              </a:rPr>
              <a:t>Disadvantages</a:t>
            </a:r>
          </a:p>
          <a:p>
            <a:pPr>
              <a:lnSpc>
                <a:spcPct val="80000"/>
              </a:lnSpc>
            </a:pPr>
            <a:r>
              <a:rPr lang="en-US" sz="2400"/>
              <a:t>Limited reach</a:t>
            </a:r>
          </a:p>
          <a:p>
            <a:pPr>
              <a:lnSpc>
                <a:spcPct val="80000"/>
              </a:lnSpc>
            </a:pPr>
            <a:r>
              <a:rPr lang="en-US" sz="2400"/>
              <a:t>Some lead time required</a:t>
            </a:r>
          </a:p>
          <a:p>
            <a:pPr>
              <a:lnSpc>
                <a:spcPct val="80000"/>
              </a:lnSpc>
            </a:pPr>
            <a:r>
              <a:rPr lang="en-US" sz="2400"/>
              <a:t>Not too selective</a:t>
            </a:r>
          </a:p>
          <a:p>
            <a:pPr>
              <a:lnSpc>
                <a:spcPct val="80000"/>
              </a:lnSpc>
            </a:pPr>
            <a:r>
              <a:rPr lang="en-US" sz="2400"/>
              <a:t>Can get caught up in clutter.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pic>
        <p:nvPicPr>
          <p:cNvPr id="123910" name="Picture 6" descr="sgr0018l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52975" y="2209800"/>
            <a:ext cx="3540125" cy="3733800"/>
          </a:xfrm>
          <a:noFill/>
          <a:ln/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Place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Where will you be located?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How will the product or service get to the customers?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How will you receive your products?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</a:rPr>
              <a:t>Will you sell on line?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It is the mechanism through which goods and/or services are moved from the manufacturer/ service provider to the end user or consumer.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You must decide what </a:t>
            </a:r>
            <a:r>
              <a:rPr lang="en-US" sz="2400" b="1">
                <a:solidFill>
                  <a:srgbClr val="CC00CC"/>
                </a:solidFill>
              </a:rPr>
              <a:t>“channel”</a:t>
            </a:r>
            <a:r>
              <a:rPr lang="en-US" sz="2400"/>
              <a:t> you will use to get your product/service to your customers.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r>
              <a:rPr lang="en-US" b="1"/>
              <a:t>Channels of Distribution</a:t>
            </a:r>
            <a:r>
              <a:rPr lang="en-US"/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grpSp>
        <p:nvGrpSpPr>
          <p:cNvPr id="125956" name="Group 4"/>
          <p:cNvGrpSpPr>
            <a:grpSpLocks/>
          </p:cNvGrpSpPr>
          <p:nvPr/>
        </p:nvGrpSpPr>
        <p:grpSpPr bwMode="auto">
          <a:xfrm>
            <a:off x="1006475" y="2011363"/>
            <a:ext cx="6400800" cy="2560637"/>
            <a:chOff x="1728" y="3024"/>
            <a:chExt cx="10080" cy="4032"/>
          </a:xfrm>
        </p:grpSpPr>
        <p:sp>
          <p:nvSpPr>
            <p:cNvPr id="125957" name="Rectangle 5"/>
            <p:cNvSpPr>
              <a:spLocks noChangeArrowheads="1"/>
            </p:cNvSpPr>
            <p:nvPr/>
          </p:nvSpPr>
          <p:spPr bwMode="auto">
            <a:xfrm>
              <a:off x="1728" y="4032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Producer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1728" y="3024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Producer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1728" y="5040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Producer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1728" y="6048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Producer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>
              <a:off x="3744" y="3312"/>
              <a:ext cx="53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9792" y="4032"/>
              <a:ext cx="201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Consumer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63" name="Line 11"/>
            <p:cNvSpPr>
              <a:spLocks noChangeShapeType="1"/>
            </p:cNvSpPr>
            <p:nvPr/>
          </p:nvSpPr>
          <p:spPr bwMode="auto">
            <a:xfrm>
              <a:off x="3744" y="4320"/>
              <a:ext cx="345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7344" y="4032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Retailer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9648" y="3024"/>
              <a:ext cx="201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Consumer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>
              <a:off x="9072" y="4320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4176" y="4752"/>
              <a:ext cx="2448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Importer and or</a:t>
              </a:r>
              <a:r>
                <a:rPr lang="en-US" sz="1200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</a:rPr>
                <a:t>Wholesaler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7344" y="5040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Retailer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69" name="Line 17"/>
            <p:cNvSpPr>
              <a:spLocks noChangeShapeType="1"/>
            </p:cNvSpPr>
            <p:nvPr/>
          </p:nvSpPr>
          <p:spPr bwMode="auto">
            <a:xfrm>
              <a:off x="6768" y="5328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>
              <a:off x="3600" y="5328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1" name="Line 19"/>
            <p:cNvSpPr>
              <a:spLocks noChangeShapeType="1"/>
            </p:cNvSpPr>
            <p:nvPr/>
          </p:nvSpPr>
          <p:spPr bwMode="auto">
            <a:xfrm>
              <a:off x="9072" y="5328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9792" y="5040"/>
              <a:ext cx="187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Consumer</a:t>
              </a:r>
              <a:endParaRPr lang="en-US">
                <a:latin typeface="Arial" charset="0"/>
              </a:endParaRPr>
            </a:p>
          </p:txBody>
        </p:sp>
        <p:sp>
          <p:nvSpPr>
            <p:cNvPr id="125973" name="Line 21"/>
            <p:cNvSpPr>
              <a:spLocks noChangeShapeType="1"/>
            </p:cNvSpPr>
            <p:nvPr/>
          </p:nvSpPr>
          <p:spPr bwMode="auto">
            <a:xfrm>
              <a:off x="3744" y="6336"/>
              <a:ext cx="345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7344" y="6048"/>
              <a:ext cx="1728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Specialty Channel</a:t>
              </a:r>
              <a:endParaRPr lang="en-US">
                <a:latin typeface="Arial" charset="0"/>
              </a:endParaRPr>
            </a:p>
          </p:txBody>
        </p:sp>
        <p:sp>
          <p:nvSpPr>
            <p:cNvPr id="125975" name="Line 23"/>
            <p:cNvSpPr>
              <a:spLocks noChangeShapeType="1"/>
            </p:cNvSpPr>
            <p:nvPr/>
          </p:nvSpPr>
          <p:spPr bwMode="auto">
            <a:xfrm>
              <a:off x="9216" y="6480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9936" y="6192"/>
              <a:ext cx="187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>
                  <a:latin typeface="Times New Roman" pitchFamily="18" charset="0"/>
                </a:rPr>
                <a:t>Consumer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Wholesalers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Buy from manufacturer and sell to retail stores or other businesses. </a:t>
            </a:r>
          </a:p>
          <a:p>
            <a:r>
              <a:rPr lang="en-US"/>
              <a:t>Break down 'bulk' into smaller packages for resale by a retailer. </a:t>
            </a:r>
          </a:p>
          <a:p>
            <a:r>
              <a:rPr lang="en-US"/>
              <a:t>Provide storage facilities </a:t>
            </a:r>
          </a:p>
          <a:p>
            <a:r>
              <a:rPr lang="en-US"/>
              <a:t>Take on the some of the marketing responsibilities </a:t>
            </a:r>
          </a:p>
        </p:txBody>
      </p:sp>
      <p:pic>
        <p:nvPicPr>
          <p:cNvPr id="58373" name="Picture 5" descr="retail_wholesalers_of_health_and_beauty_products-78780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33400"/>
            <a:ext cx="37338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– The 4 Ps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The 4 Ps are: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Promotion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Place 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Product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An Entrepreneur must have an intense understanding of each as it applies to his or her business.</a:t>
            </a:r>
          </a:p>
          <a:p>
            <a:r>
              <a:rPr lang="en-US"/>
              <a:t>An entrepreneur must also have an intense understanding of how each of these pieces work </a:t>
            </a:r>
            <a:r>
              <a:rPr lang="en-US" i="1">
                <a:solidFill>
                  <a:schemeClr val="bg2"/>
                </a:solidFill>
              </a:rPr>
              <a:t>together</a:t>
            </a:r>
            <a:r>
              <a:rPr lang="en-US"/>
              <a:t>.</a:t>
            </a:r>
          </a:p>
        </p:txBody>
      </p:sp>
      <p:pic>
        <p:nvPicPr>
          <p:cNvPr id="21509" name="Picture 5" descr="MCj043524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038600"/>
            <a:ext cx="33909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Retailers</a:t>
            </a:r>
            <a:r>
              <a:rPr lang="en-US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315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Final link in channel,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sell directly to the consumer</a:t>
            </a:r>
          </a:p>
          <a:p>
            <a:pPr>
              <a:lnSpc>
                <a:spcPct val="90000"/>
              </a:lnSpc>
            </a:pPr>
            <a:r>
              <a:rPr lang="en-US" sz="2800"/>
              <a:t> Retailers will have a much stronger personal relationship with the consumer. </a:t>
            </a:r>
          </a:p>
          <a:p>
            <a:pPr>
              <a:lnSpc>
                <a:spcPct val="90000"/>
              </a:lnSpc>
            </a:pPr>
            <a:r>
              <a:rPr lang="en-US" sz="2800"/>
              <a:t>The retailer will hold several other brands and products. A consumer will expect to be exposed to many products </a:t>
            </a:r>
          </a:p>
          <a:p>
            <a:pPr>
              <a:lnSpc>
                <a:spcPct val="90000"/>
              </a:lnSpc>
            </a:pPr>
            <a:r>
              <a:rPr lang="en-US" sz="2800"/>
              <a:t>The retailer will give the final selling price to the product. </a:t>
            </a:r>
          </a:p>
        </p:txBody>
      </p:sp>
      <p:pic>
        <p:nvPicPr>
          <p:cNvPr id="60421" name="Picture 5" descr="retailer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609600"/>
            <a:ext cx="34290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Specialty Channels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Vending Machines</a:t>
            </a:r>
          </a:p>
          <a:p>
            <a:pPr>
              <a:lnSpc>
                <a:spcPct val="80000"/>
              </a:lnSpc>
            </a:pPr>
            <a:r>
              <a:rPr lang="en-US" sz="2800"/>
              <a:t>Catalogues</a:t>
            </a:r>
          </a:p>
          <a:p>
            <a:pPr>
              <a:lnSpc>
                <a:spcPct val="80000"/>
              </a:lnSpc>
            </a:pPr>
            <a:r>
              <a:rPr lang="en-US" sz="2800"/>
              <a:t>Telemarketing</a:t>
            </a:r>
          </a:p>
          <a:p>
            <a:pPr>
              <a:lnSpc>
                <a:spcPct val="80000"/>
              </a:lnSpc>
            </a:pPr>
            <a:r>
              <a:rPr lang="en-US" sz="2800"/>
              <a:t>TV (The Shopping Network) </a:t>
            </a:r>
          </a:p>
          <a:p>
            <a:pPr>
              <a:lnSpc>
                <a:spcPct val="80000"/>
              </a:lnSpc>
            </a:pPr>
            <a:r>
              <a:rPr lang="en-US" sz="2800"/>
              <a:t>The Internet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main benefit of the Internet is that products reach a wider audience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Start-up costs are low.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 e-commerce technology (for payment, shopping software, etc)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126982" name="Picture 6" descr="vending%2520machine%25200915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838200"/>
            <a:ext cx="1579563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0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4 Ps – Example</a:t>
            </a:r>
            <a:br>
              <a:rPr lang="en-US" sz="4000"/>
            </a:br>
            <a:r>
              <a:rPr lang="en-US" sz="4000"/>
              <a:t>Tim Horton’s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</a:rPr>
              <a:t>Product</a:t>
            </a:r>
            <a:r>
              <a:rPr lang="en-US" sz="2400" dirty="0"/>
              <a:t> 	Coffee and related </a:t>
            </a:r>
            <a:r>
              <a:rPr lang="en-US" sz="2400" dirty="0" smtClean="0"/>
              <a:t>food</a:t>
            </a:r>
            <a:r>
              <a:rPr lang="en-US" sz="2400" dirty="0"/>
              <a:t>, appliances, </a:t>
            </a:r>
            <a:r>
              <a:rPr lang="en-US" sz="2400" dirty="0" smtClean="0"/>
              <a:t>Sit in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take-out , drive thru 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</a:rPr>
              <a:t>Price</a:t>
            </a:r>
            <a:r>
              <a:rPr lang="en-US" sz="2400" dirty="0"/>
              <a:t> 		</a:t>
            </a:r>
            <a:r>
              <a:rPr lang="en-US" sz="2400" dirty="0" smtClean="0"/>
              <a:t>Competitive. Higher that gas stations, lower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than Starbucks and Second Cup. Varies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</a:t>
            </a:r>
            <a:r>
              <a:rPr lang="en-US" sz="2400" dirty="0"/>
              <a:t>depending on product and  portion </a:t>
            </a:r>
            <a:r>
              <a:rPr lang="en-US" sz="2400" dirty="0" smtClean="0"/>
              <a:t>size such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as small</a:t>
            </a:r>
            <a:r>
              <a:rPr lang="en-US" sz="2400" dirty="0"/>
              <a:t>, medium, </a:t>
            </a:r>
            <a:r>
              <a:rPr lang="en-US" sz="2400" dirty="0" smtClean="0"/>
              <a:t>large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</a:rPr>
              <a:t>Place</a:t>
            </a:r>
            <a:r>
              <a:rPr lang="en-US" sz="2400" dirty="0"/>
              <a:t> 		Canadian and American locations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		Various (hospitals, shopping malls, university 		campuses, etc.)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</a:rPr>
              <a:t>Promotion</a:t>
            </a:r>
            <a:r>
              <a:rPr lang="en-US" sz="2400" dirty="0"/>
              <a:t>	Various. Includes TV and radio spots, 			sporting events, community sponsorship, 		marketing campaigns (such as “roll up the rim 		to win”) etc.</a:t>
            </a:r>
          </a:p>
        </p:txBody>
      </p:sp>
      <p:pic>
        <p:nvPicPr>
          <p:cNvPr id="27653" name="Picture 5" descr="Tim_hortons_logo_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Price is the process of determining what to charge for your product or service.</a:t>
            </a:r>
          </a:p>
          <a:p>
            <a:pPr>
              <a:lnSpc>
                <a:spcPct val="90000"/>
              </a:lnSpc>
            </a:pPr>
            <a:r>
              <a:rPr lang="en-US"/>
              <a:t>It should reflect what the customers are </a:t>
            </a:r>
            <a:r>
              <a:rPr lang="en-US" i="1"/>
              <a:t>willing </a:t>
            </a:r>
            <a:r>
              <a:rPr lang="en-US"/>
              <a:t>and </a:t>
            </a:r>
            <a:r>
              <a:rPr lang="en-US" i="1"/>
              <a:t>able </a:t>
            </a:r>
            <a:r>
              <a:rPr lang="en-US"/>
              <a:t>to pay.</a:t>
            </a:r>
          </a:p>
          <a:p>
            <a:pPr>
              <a:lnSpc>
                <a:spcPct val="90000"/>
              </a:lnSpc>
            </a:pPr>
            <a:r>
              <a:rPr lang="en-US"/>
              <a:t>It is assumed a profit is to be made.</a:t>
            </a:r>
          </a:p>
          <a:p>
            <a:pPr>
              <a:lnSpc>
                <a:spcPct val="90000"/>
              </a:lnSpc>
            </a:pPr>
            <a:r>
              <a:rPr lang="en-US"/>
              <a:t>It includes determining the:	</a:t>
            </a:r>
          </a:p>
          <a:p>
            <a:pPr lvl="1">
              <a:lnSpc>
                <a:spcPct val="90000"/>
              </a:lnSpc>
            </a:pPr>
            <a:r>
              <a:rPr lang="en-US"/>
              <a:t>cost of production (time, labor, ingredients, packaging, advertising, etc), </a:t>
            </a:r>
          </a:p>
          <a:p>
            <a:pPr lvl="1">
              <a:lnSpc>
                <a:spcPct val="90000"/>
              </a:lnSpc>
            </a:pPr>
            <a:r>
              <a:rPr lang="en-US"/>
              <a:t>the state of supply and demand, and </a:t>
            </a:r>
          </a:p>
          <a:p>
            <a:pPr lvl="1">
              <a:lnSpc>
                <a:spcPct val="90000"/>
              </a:lnSpc>
            </a:pPr>
            <a:r>
              <a:rPr lang="en-US"/>
              <a:t>the amount of profit to be made.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Price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9763"/>
          </a:xfrm>
        </p:spPr>
        <p:txBody>
          <a:bodyPr/>
          <a:lstStyle/>
          <a:p>
            <a:r>
              <a:rPr lang="en-US" sz="3200" b="1"/>
              <a:t>Price and the Law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143000"/>
            <a:ext cx="854075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000" b="1"/>
              <a:t>Competition Act </a:t>
            </a:r>
            <a:r>
              <a:rPr lang="en-US" sz="2000"/>
              <a:t>protects customers in Canada from: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1. </a:t>
            </a:r>
            <a:r>
              <a:rPr lang="en-US" sz="2000" b="1"/>
              <a:t>Price Fixing </a:t>
            </a:r>
            <a:r>
              <a:rPr lang="en-US" sz="2000"/>
              <a:t>- businesses are not allowed to decide as a group 			what to charge consumers for a specific product. 			Why not?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2. </a:t>
            </a:r>
            <a:r>
              <a:rPr lang="en-US" sz="2000" b="1"/>
              <a:t>Retail Price Management </a:t>
            </a:r>
            <a:r>
              <a:rPr lang="en-US" sz="2000"/>
              <a:t>–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no company can force another independent company to charge a 	particular price for a product it has provided. A company can 	suggest a price (MSRP)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3. </a:t>
            </a:r>
            <a:r>
              <a:rPr lang="en-US" sz="2000" b="1"/>
              <a:t>Deceptive Pricing Strategies: 	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A. Double Ticketing </a:t>
            </a:r>
            <a:r>
              <a:rPr lang="en-US" sz="2000"/>
              <a:t>-	refers to the placing of two prices on the 	same product and charging the customer the higher price.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 b="1"/>
              <a:t>B.</a:t>
            </a:r>
            <a:r>
              <a:rPr lang="en-US" sz="2000"/>
              <a:t> </a:t>
            </a:r>
            <a:r>
              <a:rPr lang="en-US" sz="2000" b="1"/>
              <a:t>Bait and Switch </a:t>
            </a:r>
            <a:r>
              <a:rPr lang="en-US" sz="2000"/>
              <a:t>- occurs when a product is advertised at a 	low price to attract (bait) customers then the sales staff tries to 	disparage the customer in order to get the customer to buy a 	more expensive  item.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C. </a:t>
            </a:r>
            <a:r>
              <a:rPr lang="en-US" sz="2000" b="1"/>
              <a:t>False Sale Price </a:t>
            </a:r>
            <a:r>
              <a:rPr lang="en-US" sz="2000"/>
              <a:t>- refers to the practice by some stores of 	advertising a regular price as a sale price.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Promotion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800"/>
              <a:t>Letting people know about products and services in a positive way so they will want to make a purchase.</a:t>
            </a:r>
          </a:p>
          <a:p>
            <a:pPr marL="457200" indent="-457200">
              <a:lnSpc>
                <a:spcPct val="80000"/>
              </a:lnSpc>
            </a:pPr>
            <a:r>
              <a:rPr lang="en-US" sz="2800"/>
              <a:t>Promotion is used to tell potential customers about: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How to use a product or service and what it is used for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quality of a product or service	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Where the product or service is available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New products that are on the market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Other important information about the product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marL="533400" indent="-533400"/>
            <a:r>
              <a:rPr lang="en-US" sz="2400"/>
              <a:t>There are </a:t>
            </a:r>
            <a:r>
              <a:rPr lang="en-US" sz="2400" b="1" u="sng"/>
              <a:t>THREE MAJOR REASONS</a:t>
            </a:r>
            <a:r>
              <a:rPr lang="en-US" sz="2400"/>
              <a:t> to use promotion.  They are to </a:t>
            </a:r>
            <a:r>
              <a:rPr lang="en-US" sz="2400" b="1"/>
              <a:t>INFORM</a:t>
            </a:r>
            <a:r>
              <a:rPr lang="en-US" sz="2400"/>
              <a:t> customers about products, to </a:t>
            </a:r>
            <a:r>
              <a:rPr lang="en-US" sz="2400" b="1"/>
              <a:t>REMIND</a:t>
            </a:r>
            <a:r>
              <a:rPr lang="en-US" sz="2400"/>
              <a:t> customers of the product, and to </a:t>
            </a:r>
            <a:r>
              <a:rPr lang="en-US" sz="2400" b="1"/>
              <a:t>PERSUADE</a:t>
            </a:r>
            <a:r>
              <a:rPr lang="en-US" sz="2400"/>
              <a:t> customers to buy.  For example:</a:t>
            </a:r>
            <a:endParaRPr lang="en-US" sz="2400" b="1"/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b="1"/>
              <a:t>To Inform: </a:t>
            </a:r>
            <a:r>
              <a:rPr lang="en-US"/>
              <a:t>A TV commercial airs 10 times a day before product is released.</a:t>
            </a:r>
            <a:endParaRPr lang="en-US" b="1"/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b="1"/>
              <a:t>To Remind: </a:t>
            </a:r>
            <a:r>
              <a:rPr lang="en-US"/>
              <a:t>A pizza restaurant gives away free refrigerator magnets with delivery information.</a:t>
            </a:r>
            <a:endParaRPr lang="en-US" b="1"/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b="1"/>
              <a:t>To Persuade: </a:t>
            </a:r>
            <a:r>
              <a:rPr lang="en-US"/>
              <a:t>A company uses labels to emphasize that products are “new and improved,” “concentrated,” “extra strength,”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sz="2000"/>
              <a:t>There are </a:t>
            </a:r>
            <a:r>
              <a:rPr lang="en-US" sz="2000" b="1" u="sng"/>
              <a:t>Five TYPES OF PROMOTION</a:t>
            </a:r>
            <a:r>
              <a:rPr lang="en-US" sz="2000"/>
              <a:t> used to help sellers get their message to customers.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US" sz="2000" b="1"/>
          </a:p>
          <a:p>
            <a:pPr marL="800100" lvl="1" indent="-3429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b="1"/>
              <a:t>ADVERTISING</a:t>
            </a:r>
            <a:r>
              <a:rPr lang="en-US" sz="2000"/>
              <a:t> - Any </a:t>
            </a:r>
            <a:r>
              <a:rPr lang="en-US" sz="2000" u="sng"/>
              <a:t>paid</a:t>
            </a:r>
            <a:r>
              <a:rPr lang="en-US" sz="2000"/>
              <a:t> form of promotion (newspapers, TV, radio, magazines, billboards, etc.) usually a media involved.	</a:t>
            </a:r>
            <a:endParaRPr lang="en-US" sz="2000" b="1"/>
          </a:p>
          <a:p>
            <a:pPr marL="800100" lvl="1" indent="-3429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b="1"/>
              <a:t>PUBLICITY</a:t>
            </a:r>
            <a:r>
              <a:rPr lang="en-US" sz="2000"/>
              <a:t> - </a:t>
            </a:r>
            <a:r>
              <a:rPr lang="en-US" sz="2000" u="sng"/>
              <a:t>Free</a:t>
            </a:r>
            <a:r>
              <a:rPr lang="en-US" sz="2000"/>
              <a:t> promotion (press releases or news reports describing how the company sponsored events or donated to a cause.)</a:t>
            </a:r>
            <a:endParaRPr lang="en-US" sz="2000" b="1"/>
          </a:p>
          <a:p>
            <a:pPr marL="800100" lvl="1" indent="-3429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b="1"/>
              <a:t>SALES PROMOTION</a:t>
            </a:r>
            <a:r>
              <a:rPr lang="en-US" sz="2000"/>
              <a:t> - Special things done to get customers interested in trying  products or to come into a store (coupons, contests, rebates, free samples, displays, etc.)</a:t>
            </a:r>
            <a:endParaRPr lang="en-US" sz="2000" b="1"/>
          </a:p>
          <a:p>
            <a:pPr marL="800100" lvl="1" indent="-3429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b="1"/>
              <a:t>PERSONAL SELLING - </a:t>
            </a:r>
            <a:r>
              <a:rPr lang="en-US" sz="2000"/>
              <a:t>A salesperson assists </a:t>
            </a:r>
            <a:r>
              <a:rPr lang="en-US" sz="2000" u="sng"/>
              <a:t>each customer</a:t>
            </a:r>
            <a:r>
              <a:rPr lang="en-US" sz="2000"/>
              <a:t> (a shoe salesperson helps a customer select the proper shoe size.  A college student goes door to door selling children’s books.)</a:t>
            </a:r>
            <a:endParaRPr lang="en-US" sz="2000" b="1"/>
          </a:p>
          <a:p>
            <a:pPr marL="800100" lvl="1" indent="-3429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b="1"/>
              <a:t>ENDORSEMENT –</a:t>
            </a:r>
            <a:r>
              <a:rPr lang="en-US" sz="2000"/>
              <a:t> When a famous person is paid to promote a product or service (Tiger Woods and NIKE; Tiger Woods and ONSTAR).	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Factors Used to Determine What Type of Advertising to Use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Reach</a:t>
            </a:r>
            <a:r>
              <a:rPr lang="en-US" sz="2800"/>
              <a:t> – the number of people who are exposed to a message.</a:t>
            </a:r>
            <a:endParaRPr lang="en-US" sz="2800" b="1"/>
          </a:p>
          <a:p>
            <a:pPr>
              <a:lnSpc>
                <a:spcPct val="80000"/>
              </a:lnSpc>
            </a:pPr>
            <a:r>
              <a:rPr lang="en-US" sz="2800" b="1"/>
              <a:t>Frequency </a:t>
            </a:r>
            <a:r>
              <a:rPr lang="en-US" sz="2800"/>
              <a:t>– the number of times an audience will see or hear the same paid-for message over a given period. (Radio has a frequency of 1, and a magazine 4, meaning that once a radio ad has been aired you no longer hear it.)</a:t>
            </a:r>
            <a:endParaRPr lang="en-US" sz="2800" b="1"/>
          </a:p>
          <a:p>
            <a:pPr>
              <a:lnSpc>
                <a:spcPct val="80000"/>
              </a:lnSpc>
            </a:pPr>
            <a:r>
              <a:rPr lang="en-US" sz="2800" b="1"/>
              <a:t>Selectivity </a:t>
            </a:r>
            <a:r>
              <a:rPr lang="en-US" sz="2800"/>
              <a:t>– the ability of the medium to focus on a target audience. (Are you targeting everyone or a select group? (Demographics)</a:t>
            </a:r>
            <a:endParaRPr lang="en-US" sz="2800" b="1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994</Words>
  <Application>Microsoft Office PowerPoint</Application>
  <PresentationFormat>On-screen Show (4:3)</PresentationFormat>
  <Paragraphs>175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Pixel</vt:lpstr>
      <vt:lpstr>The 4 P’s of Marketing</vt:lpstr>
      <vt:lpstr>Marketing – The 4 Ps</vt:lpstr>
      <vt:lpstr>4 Ps – Example Tim Horton’s</vt:lpstr>
      <vt:lpstr>Price</vt:lpstr>
      <vt:lpstr>Price and the Law</vt:lpstr>
      <vt:lpstr>Promotion</vt:lpstr>
      <vt:lpstr>PowerPoint Presentation</vt:lpstr>
      <vt:lpstr>PowerPoint Presentation</vt:lpstr>
      <vt:lpstr>Factors Used to Determine What Type of Advertising to Use</vt:lpstr>
      <vt:lpstr>PowerPoint Presentation</vt:lpstr>
      <vt:lpstr>Types of Advertising you may want to use with your ventures.</vt:lpstr>
      <vt:lpstr>Newspapers</vt:lpstr>
      <vt:lpstr>Radio</vt:lpstr>
      <vt:lpstr>Flyers</vt:lpstr>
      <vt:lpstr>Internet Pop-ups, Banners and WebPages</vt:lpstr>
      <vt:lpstr>Specialty Advertising – when a company puts it’s logo or brand on a t-shirt, hat, golf ball, pen, watch etc</vt:lpstr>
      <vt:lpstr>Place</vt:lpstr>
      <vt:lpstr>Channels of Distribution </vt:lpstr>
      <vt:lpstr>Wholesalers</vt:lpstr>
      <vt:lpstr>Retailers </vt:lpstr>
      <vt:lpstr>Specialty Channels</vt:lpstr>
      <vt:lpstr>PowerPoint Presentation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110</dc:title>
  <dc:creator>nbdoe</dc:creator>
  <cp:lastModifiedBy>Todd Robinson</cp:lastModifiedBy>
  <cp:revision>24</cp:revision>
  <dcterms:created xsi:type="dcterms:W3CDTF">2008-03-25T12:00:08Z</dcterms:created>
  <dcterms:modified xsi:type="dcterms:W3CDTF">2014-03-21T15:00:33Z</dcterms:modified>
</cp:coreProperties>
</file>