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55C36-C6EC-45E0-B331-EC4CF1B27DB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55C36-C6EC-45E0-B331-EC4CF1B27DB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55C36-C6EC-45E0-B331-EC4CF1B27DB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55C36-C6EC-45E0-B331-EC4CF1B27DB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655C36-C6EC-45E0-B331-EC4CF1B27DB3}"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55C36-C6EC-45E0-B331-EC4CF1B27DB3}"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55C36-C6EC-45E0-B331-EC4CF1B27DB3}" type="datetimeFigureOut">
              <a:rPr lang="en-US" smtClean="0"/>
              <a:pPr/>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55C36-C6EC-45E0-B331-EC4CF1B27DB3}" type="datetimeFigureOut">
              <a:rPr lang="en-US" smtClean="0"/>
              <a:pPr/>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55C36-C6EC-45E0-B331-EC4CF1B27DB3}" type="datetimeFigureOut">
              <a:rPr lang="en-US" smtClean="0"/>
              <a:pPr/>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655C36-C6EC-45E0-B331-EC4CF1B27DB3}"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655C36-C6EC-45E0-B331-EC4CF1B27DB3}"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BE428-F838-4E2A-A8EC-DEC5E07689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55C36-C6EC-45E0-B331-EC4CF1B27DB3}" type="datetimeFigureOut">
              <a:rPr lang="en-US" smtClean="0"/>
              <a:pPr/>
              <a:t>4/7/2014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BE428-F838-4E2A-A8EC-DEC5E07689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6324600"/>
          </a:xfrm>
        </p:spPr>
        <p:txBody>
          <a:bodyPr>
            <a:normAutofit/>
          </a:bodyPr>
          <a:lstStyle/>
          <a:p>
            <a:pPr lvl="0"/>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1. What </a:t>
            </a:r>
            <a:r>
              <a:rPr lang="en-US" sz="3200" dirty="0"/>
              <a:t>is Market Research? P </a:t>
            </a:r>
            <a:r>
              <a:rPr lang="en-US" sz="3200" dirty="0" smtClean="0"/>
              <a:t>171</a:t>
            </a: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3600" dirty="0" smtClean="0"/>
              <a:t>Market Research </a:t>
            </a:r>
            <a:r>
              <a:rPr lang="en-US" sz="3600" u="sng" dirty="0" smtClean="0"/>
              <a:t>learning about your customers </a:t>
            </a:r>
            <a:r>
              <a:rPr lang="en-US" sz="3600" dirty="0" smtClean="0"/>
              <a:t>by systematically and objectively collecting, recording and analyzing data </a:t>
            </a:r>
            <a:r>
              <a:rPr lang="en-US" sz="4900" dirty="0" smtClean="0"/>
              <a:t/>
            </a:r>
            <a:br>
              <a:rPr lang="en-US" sz="4900" dirty="0" smtClean="0"/>
            </a:br>
            <a:r>
              <a:rPr lang="en-US" sz="2800" dirty="0"/>
              <a:t/>
            </a:r>
            <a:br>
              <a:rPr lang="en-US" sz="2800" dirty="0"/>
            </a:br>
            <a:r>
              <a:rPr lang="en-US" sz="1200" dirty="0"/>
              <a:t/>
            </a:r>
            <a:br>
              <a:rPr lang="en-US" sz="1200" dirty="0"/>
            </a:br>
            <a:r>
              <a:rPr lang="en-US" sz="1200" dirty="0"/>
              <a:t/>
            </a:r>
            <a:br>
              <a:rPr lang="en-US" sz="1200" dirty="0"/>
            </a:br>
            <a:endParaRPr lang="en-US" sz="1200" dirty="0"/>
          </a:p>
        </p:txBody>
      </p:sp>
      <p:sp>
        <p:nvSpPr>
          <p:cNvPr id="3" name="TextBox 2"/>
          <p:cNvSpPr txBox="1"/>
          <p:nvPr/>
        </p:nvSpPr>
        <p:spPr>
          <a:xfrm>
            <a:off x="304800" y="609600"/>
            <a:ext cx="9229291" cy="584775"/>
          </a:xfrm>
          <a:prstGeom prst="rect">
            <a:avLst/>
          </a:prstGeom>
          <a:noFill/>
        </p:spPr>
        <p:txBody>
          <a:bodyPr wrap="square" rtlCol="0">
            <a:spAutoFit/>
          </a:bodyPr>
          <a:lstStyle/>
          <a:p>
            <a:r>
              <a:rPr lang="en-US" sz="3200" b="1" dirty="0" smtClean="0"/>
              <a:t>Answers to Market Section Questions Chapter 10</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a:t>10. Give examples of Four types of sales promotion activities designed to increase sales. P190</a:t>
            </a:r>
            <a:br>
              <a:rPr lang="en-US" dirty="0"/>
            </a:br>
            <a:endParaRPr lang="en-US" dirty="0"/>
          </a:p>
        </p:txBody>
      </p:sp>
      <p:sp>
        <p:nvSpPr>
          <p:cNvPr id="3" name="Content Placeholder 2"/>
          <p:cNvSpPr>
            <a:spLocks noGrp="1"/>
          </p:cNvSpPr>
          <p:nvPr>
            <p:ph idx="1"/>
          </p:nvPr>
        </p:nvSpPr>
        <p:spPr>
          <a:xfrm>
            <a:off x="533400" y="2971800"/>
            <a:ext cx="8229600" cy="3611563"/>
          </a:xfrm>
        </p:spPr>
        <p:txBody>
          <a:bodyPr/>
          <a:lstStyle/>
          <a:p>
            <a:r>
              <a:rPr lang="en-US" dirty="0" smtClean="0"/>
              <a:t>a</a:t>
            </a:r>
            <a:r>
              <a:rPr lang="en-US" dirty="0" smtClean="0"/>
              <a:t>. Advertising</a:t>
            </a:r>
          </a:p>
          <a:p>
            <a:r>
              <a:rPr lang="en-US" dirty="0" smtClean="0"/>
              <a:t>b. Personal selling</a:t>
            </a:r>
          </a:p>
          <a:p>
            <a:r>
              <a:rPr lang="en-US" dirty="0" smtClean="0"/>
              <a:t>c. Publicity</a:t>
            </a:r>
          </a:p>
          <a:p>
            <a:r>
              <a:rPr lang="en-US" dirty="0" smtClean="0"/>
              <a:t>d. Sales Promotion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2087562"/>
          </a:xfrm>
        </p:spPr>
        <p:txBody>
          <a:bodyPr>
            <a:normAutofit fontScale="90000"/>
          </a:bodyPr>
          <a:lstStyle/>
          <a:p>
            <a:r>
              <a:rPr lang="en-US" sz="3600" dirty="0" smtClean="0"/>
              <a:t>2. Name the Main Classifications of Market Research. Describe the purpose and characteristic of each one. P174,5</a:t>
            </a:r>
            <a:r>
              <a:rPr lang="en-US" dirty="0" smtClean="0"/>
              <a:t/>
            </a:r>
            <a:br>
              <a:rPr lang="en-US" dirty="0" smtClean="0"/>
            </a:br>
            <a:endParaRPr lang="en-US" dirty="0"/>
          </a:p>
        </p:txBody>
      </p:sp>
      <p:sp>
        <p:nvSpPr>
          <p:cNvPr id="3" name="Content Placeholder 2"/>
          <p:cNvSpPr>
            <a:spLocks noGrp="1"/>
          </p:cNvSpPr>
          <p:nvPr>
            <p:ph idx="1"/>
          </p:nvPr>
        </p:nvSpPr>
        <p:spPr>
          <a:xfrm>
            <a:off x="228600" y="2133600"/>
            <a:ext cx="8458200" cy="3992563"/>
          </a:xfrm>
        </p:spPr>
        <p:txBody>
          <a:bodyPr>
            <a:normAutofit/>
          </a:bodyPr>
          <a:lstStyle/>
          <a:p>
            <a:pPr>
              <a:buNone/>
            </a:pPr>
            <a:r>
              <a:rPr lang="en-US" dirty="0" smtClean="0"/>
              <a:t>-Exploratory Research</a:t>
            </a:r>
          </a:p>
          <a:p>
            <a:pPr>
              <a:buNone/>
            </a:pPr>
            <a:r>
              <a:rPr lang="en-US" dirty="0" smtClean="0"/>
              <a:t>-Specific Research</a:t>
            </a:r>
          </a:p>
          <a:p>
            <a:pPr>
              <a:buNone/>
            </a:pPr>
            <a:r>
              <a:rPr lang="en-US" dirty="0" smtClean="0"/>
              <a:t>-Causal Research</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What are the three main forms of Marketing Research? p 176</a:t>
            </a:r>
            <a:endParaRPr lang="en-US" dirty="0"/>
          </a:p>
        </p:txBody>
      </p:sp>
      <p:sp>
        <p:nvSpPr>
          <p:cNvPr id="3" name="Content Placeholder 2"/>
          <p:cNvSpPr>
            <a:spLocks noGrp="1"/>
          </p:cNvSpPr>
          <p:nvPr>
            <p:ph idx="1"/>
          </p:nvPr>
        </p:nvSpPr>
        <p:spPr/>
        <p:txBody>
          <a:bodyPr>
            <a:normAutofit/>
          </a:bodyPr>
          <a:lstStyle/>
          <a:p>
            <a:pPr marL="514350" indent="-514350">
              <a:buAutoNum type="alphaLcPeriod"/>
            </a:pPr>
            <a:r>
              <a:rPr lang="en-US" dirty="0" smtClean="0"/>
              <a:t>Primary</a:t>
            </a:r>
          </a:p>
          <a:p>
            <a:pPr marL="514350" indent="-514350">
              <a:buAutoNum type="alphaLcPeriod"/>
            </a:pPr>
            <a:r>
              <a:rPr lang="en-US" dirty="0" smtClean="0"/>
              <a:t>Secondary</a:t>
            </a:r>
          </a:p>
          <a:p>
            <a:pPr marL="514350" indent="-514350">
              <a:buAutoNum type="alphaLcPeriod"/>
            </a:pPr>
            <a:r>
              <a:rPr lang="en-US" dirty="0" smtClean="0"/>
              <a:t>Internal</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4. List and briefly explain the four elements of the Marketing Mix. P 181</a:t>
            </a:r>
            <a:br>
              <a:rPr lang="en-US" dirty="0" smtClean="0"/>
            </a:br>
            <a:endParaRPr lang="en-US" dirty="0"/>
          </a:p>
        </p:txBody>
      </p:sp>
      <p:sp>
        <p:nvSpPr>
          <p:cNvPr id="3" name="Content Placeholder 2"/>
          <p:cNvSpPr>
            <a:spLocks noGrp="1"/>
          </p:cNvSpPr>
          <p:nvPr>
            <p:ph idx="1"/>
          </p:nvPr>
        </p:nvSpPr>
        <p:spPr>
          <a:xfrm>
            <a:off x="381000" y="2133600"/>
            <a:ext cx="8305800" cy="3992563"/>
          </a:xfrm>
        </p:spPr>
        <p:txBody>
          <a:bodyPr>
            <a:normAutofit/>
          </a:bodyPr>
          <a:lstStyle/>
          <a:p>
            <a:pPr marL="514350" indent="-514350">
              <a:buAutoNum type="alphaLcPeriod"/>
            </a:pPr>
            <a:r>
              <a:rPr lang="en-US" dirty="0" smtClean="0"/>
              <a:t>Product</a:t>
            </a:r>
          </a:p>
          <a:p>
            <a:pPr marL="514350" indent="-514350">
              <a:buAutoNum type="alphaLcPeriod"/>
            </a:pPr>
            <a:r>
              <a:rPr lang="en-US" dirty="0" smtClean="0"/>
              <a:t>Place</a:t>
            </a:r>
          </a:p>
          <a:p>
            <a:pPr marL="514350" indent="-514350">
              <a:buAutoNum type="alphaLcPeriod"/>
            </a:pPr>
            <a:r>
              <a:rPr lang="en-US" dirty="0" smtClean="0"/>
              <a:t>Price</a:t>
            </a:r>
          </a:p>
          <a:p>
            <a:pPr marL="514350" indent="-514350">
              <a:buAutoNum type="alphaLcPeriod"/>
            </a:pPr>
            <a:r>
              <a:rPr lang="en-US" dirty="0" smtClean="0"/>
              <a:t>Promotion</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Define a “Target Market”. P 181</a:t>
            </a:r>
            <a:endParaRPr lang="en-US" dirty="0"/>
          </a:p>
        </p:txBody>
      </p:sp>
      <p:sp>
        <p:nvSpPr>
          <p:cNvPr id="3" name="Content Placeholder 2"/>
          <p:cNvSpPr>
            <a:spLocks noGrp="1"/>
          </p:cNvSpPr>
          <p:nvPr>
            <p:ph idx="1"/>
          </p:nvPr>
        </p:nvSpPr>
        <p:spPr/>
        <p:txBody>
          <a:bodyPr>
            <a:normAutofit/>
          </a:bodyPr>
          <a:lstStyle/>
          <a:p>
            <a:pPr>
              <a:buNone/>
            </a:pPr>
            <a:r>
              <a:rPr lang="en-US" dirty="0" smtClean="0"/>
              <a:t/>
            </a:r>
            <a:br>
              <a:rPr lang="en-US" dirty="0" smtClean="0"/>
            </a:br>
            <a:r>
              <a:rPr lang="en-US" dirty="0" smtClean="0"/>
              <a:t>Those individuals or organizations that are most likely to want to buy (use) your product or service. </a:t>
            </a:r>
          </a:p>
          <a:p>
            <a:pPr>
              <a:buNone/>
            </a:pPr>
            <a:endParaRPr lang="en-US" dirty="0"/>
          </a:p>
          <a:p>
            <a:pPr algn="ctr">
              <a:buNone/>
            </a:pPr>
            <a:r>
              <a:rPr lang="en-US" dirty="0" smtClean="0"/>
              <a:t>“TM-Your most loyal, repeat customer”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858962"/>
          </a:xfrm>
        </p:spPr>
        <p:txBody>
          <a:bodyPr>
            <a:normAutofit fontScale="90000"/>
          </a:bodyPr>
          <a:lstStyle/>
          <a:p>
            <a:pPr algn="l"/>
            <a:r>
              <a:rPr lang="en-US" dirty="0" smtClean="0"/>
              <a:t>6. Why is it important for Entrepreneurs to plan for each of the Six Ps of Entrepreneurship? P185</a:t>
            </a:r>
            <a:endParaRPr lang="en-US" dirty="0"/>
          </a:p>
        </p:txBody>
      </p:sp>
      <p:sp>
        <p:nvSpPr>
          <p:cNvPr id="3" name="Content Placeholder 2"/>
          <p:cNvSpPr>
            <a:spLocks noGrp="1"/>
          </p:cNvSpPr>
          <p:nvPr>
            <p:ph idx="1"/>
          </p:nvPr>
        </p:nvSpPr>
        <p:spPr>
          <a:xfrm>
            <a:off x="533400" y="2514600"/>
            <a:ext cx="8153400" cy="3611563"/>
          </a:xfrm>
        </p:spPr>
        <p:txBody>
          <a:bodyPr>
            <a:normAutofit/>
          </a:bodyPr>
          <a:lstStyle/>
          <a:p>
            <a:r>
              <a:rPr lang="en-US" dirty="0" smtClean="0"/>
              <a:t>These 6 P’s help Entrepreneurs articulate their vision. The 6 Ps will show investors that the Entrepreneur understands how the product or service will reach its target market.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458200" cy="4144962"/>
          </a:xfrm>
        </p:spPr>
        <p:txBody>
          <a:bodyPr>
            <a:normAutofit fontScale="90000"/>
          </a:bodyPr>
          <a:lstStyle/>
          <a:p>
            <a:r>
              <a:rPr lang="en-US" dirty="0" smtClean="0"/>
              <a:t>7. How do price, demand, productivity, and efficiency influence profits? P187</a:t>
            </a:r>
            <a:br>
              <a:rPr lang="en-US" dirty="0" smtClean="0"/>
            </a:br>
            <a:r>
              <a:rPr lang="en-US" dirty="0"/>
              <a:t/>
            </a:r>
            <a:br>
              <a:rPr lang="en-US" dirty="0"/>
            </a:br>
            <a:r>
              <a:rPr lang="en-US" dirty="0" smtClean="0"/>
              <a:t/>
            </a:r>
            <a:br>
              <a:rPr lang="en-US" dirty="0" smtClean="0"/>
            </a:br>
            <a:r>
              <a:rPr lang="en-US" dirty="0"/>
              <a:t/>
            </a:r>
            <a:br>
              <a:rPr lang="en-US" dirty="0"/>
            </a:br>
            <a:r>
              <a:rPr lang="en-US" dirty="0" smtClean="0"/>
              <a:t>The Price of the good or service, quantity sold, and revenues and costs are the most imp factors that determine profits.</a:t>
            </a:r>
            <a:endParaRPr lang="en-US" dirty="0"/>
          </a:p>
        </p:txBody>
      </p:sp>
      <p:sp>
        <p:nvSpPr>
          <p:cNvPr id="3" name="Content Placeholder 2"/>
          <p:cNvSpPr>
            <a:spLocks noGrp="1"/>
          </p:cNvSpPr>
          <p:nvPr>
            <p:ph idx="1"/>
          </p:nvPr>
        </p:nvSpPr>
        <p:spPr/>
        <p:txBody>
          <a:bodyPr>
            <a:normAutofit/>
          </a:bodyPr>
          <a:lstStyle/>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2163762"/>
          </a:xfrm>
        </p:spPr>
        <p:txBody>
          <a:bodyPr>
            <a:normAutofit/>
          </a:bodyPr>
          <a:lstStyle/>
          <a:p>
            <a:r>
              <a:rPr lang="en-US" dirty="0" smtClean="0"/>
              <a:t>8</a:t>
            </a:r>
            <a:r>
              <a:rPr lang="en-US" dirty="0"/>
              <a:t>.	Explain the difference between fixed and variable costs. P190</a:t>
            </a:r>
            <a:endParaRPr lang="en-US" dirty="0"/>
          </a:p>
        </p:txBody>
      </p:sp>
      <p:sp>
        <p:nvSpPr>
          <p:cNvPr id="3" name="Content Placeholder 2"/>
          <p:cNvSpPr>
            <a:spLocks noGrp="1"/>
          </p:cNvSpPr>
          <p:nvPr>
            <p:ph idx="1"/>
          </p:nvPr>
        </p:nvSpPr>
        <p:spPr>
          <a:xfrm>
            <a:off x="533400" y="3048000"/>
            <a:ext cx="8153400" cy="3078163"/>
          </a:xfrm>
        </p:spPr>
        <p:txBody>
          <a:bodyPr/>
          <a:lstStyle/>
          <a:p>
            <a:pPr>
              <a:buNone/>
            </a:pPr>
            <a:r>
              <a:rPr lang="en-US" dirty="0" smtClean="0"/>
              <a:t>Fixed- Rent, Lease, wages, utilities</a:t>
            </a:r>
          </a:p>
          <a:p>
            <a:pPr>
              <a:buNone/>
            </a:pPr>
            <a:endParaRPr lang="en-US" dirty="0" smtClean="0"/>
          </a:p>
          <a:p>
            <a:pPr>
              <a:buNone/>
            </a:pPr>
            <a:r>
              <a:rPr lang="en-US" dirty="0" smtClean="0"/>
              <a:t>Variable- supplies, </a:t>
            </a:r>
            <a:r>
              <a:rPr lang="en-US" dirty="0" err="1" smtClean="0"/>
              <a:t>maintaince</a:t>
            </a:r>
            <a:r>
              <a:rPr lang="en-US" dirty="0" smtClean="0"/>
              <a:t>, new equipment purchases, uniforms, training,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2468562"/>
          </a:xfrm>
        </p:spPr>
        <p:txBody>
          <a:bodyPr>
            <a:normAutofit fontScale="90000"/>
          </a:bodyPr>
          <a:lstStyle/>
          <a:p>
            <a:r>
              <a:rPr lang="en-US" dirty="0" smtClean="0"/>
              <a:t>9. What should a business owner consider when selecting the best Medium to use to advertise a product or service? P191</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endParaRPr lang="en-US" dirty="0" smtClean="0"/>
          </a:p>
          <a:p>
            <a:pPr>
              <a:buNone/>
            </a:pPr>
            <a:endParaRPr lang="en-US" dirty="0"/>
          </a:p>
          <a:p>
            <a:pPr>
              <a:buNone/>
            </a:pPr>
            <a:r>
              <a:rPr lang="en-US" dirty="0" smtClean="0"/>
              <a:t>Consider your Target Market! Where are they, what channel, medium will attract your product/service to them? Even think of what advertising forms would not work, think of ones to rule out.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226</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1. What is Market Research? P 171   Market Research learning about your customers by systematically and objectively collecting, recording and analyzing data     </vt:lpstr>
      <vt:lpstr>2. Name the Main Classifications of Market Research. Describe the purpose and characteristic of each one. P174,5 </vt:lpstr>
      <vt:lpstr>3. What are the three main forms of Marketing Research? p 176</vt:lpstr>
      <vt:lpstr>4. List and briefly explain the four elements of the Marketing Mix. P 181 </vt:lpstr>
      <vt:lpstr>5. Define a “Target Market”. P 181</vt:lpstr>
      <vt:lpstr>6. Why is it important for Entrepreneurs to plan for each of the Six Ps of Entrepreneurship? P185</vt:lpstr>
      <vt:lpstr>7. How do price, demand, productivity, and efficiency influence profits? P187    The Price of the good or service, quantity sold, and revenues and costs are the most imp factors that determine profits.</vt:lpstr>
      <vt:lpstr>8. Explain the difference between fixed and variable costs. P190</vt:lpstr>
      <vt:lpstr>9. What should a business owner consider when selecting the best Medium to use to advertise a product or service? P191</vt:lpstr>
      <vt:lpstr>10. Give examples of Four types of sales promotion activities designed to increase sales. P190 </vt:lpstr>
    </vt:vector>
  </TitlesOfParts>
  <Company>ED18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Market Research? P 171   Market Research learning about your customers by systematically and objectively collecting, recording and analyzing data</dc:title>
  <dc:creator>ED18</dc:creator>
  <cp:lastModifiedBy>Todd Robinson</cp:lastModifiedBy>
  <cp:revision>6</cp:revision>
  <dcterms:created xsi:type="dcterms:W3CDTF">2013-04-08T12:23:56Z</dcterms:created>
  <dcterms:modified xsi:type="dcterms:W3CDTF">2014-04-07T10:39:43Z</dcterms:modified>
</cp:coreProperties>
</file>