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5"/>
  </p:handout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9" r:id="rId22"/>
    <p:sldId id="280" r:id="rId23"/>
    <p:sldId id="282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CCCC00"/>
    <a:srgbClr val="6666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749" autoAdjust="0"/>
  </p:normalViewPr>
  <p:slideViewPr>
    <p:cSldViewPr snapToGrid="0">
      <p:cViewPr>
        <p:scale>
          <a:sx n="45" d="100"/>
          <a:sy n="45" d="100"/>
        </p:scale>
        <p:origin x="-576" y="-234"/>
      </p:cViewPr>
      <p:guideLst>
        <p:guide orient="horz" pos="2935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98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/>
          </a:p>
        </p:txBody>
      </p:sp>
      <p:sp>
        <p:nvSpPr>
          <p:cNvPr id="2314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2314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648D2B7F-39C4-42B4-B617-3C41A142060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691E59-8913-48EB-ACA4-E19440A2C8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38F024-14AC-4286-B56A-DD22041255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70675" y="336550"/>
            <a:ext cx="2016125" cy="5789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2300" y="336550"/>
            <a:ext cx="5895975" cy="5789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6DC505-C9DB-422F-9651-37CD828A0F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822FEF-4341-443C-95D5-53BEB7F0E9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B7EAE1-E627-48F0-B7E3-A06C90236C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2300" y="1600200"/>
            <a:ext cx="39560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0750" y="1600200"/>
            <a:ext cx="39560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562AC4-E3A6-4ABE-B47E-8E854D7487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F5922E-2E70-44E5-8C54-C3FE16ECA6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9C88C0-5784-4299-AEC0-744DFFF2D4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B7F17D-7689-4C15-911B-876BF92319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4058D3-5B38-4342-B84C-209C7EBAB2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022A29-B5A3-4284-B214-E65824820E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28738" y="336550"/>
            <a:ext cx="73580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2300" y="1600200"/>
            <a:ext cx="80645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E7B9DC1D-487E-4502-9CBE-B7E2F4AB58D6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rgbClr val="CCCC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rgbClr val="CCCC00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rgbClr val="CCCC00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rgbClr val="CCCC00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rgbClr val="CCCC00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CCCC00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CCCC00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CCCC00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CCCC00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073150"/>
            <a:ext cx="7772400" cy="1470025"/>
          </a:xfrm>
        </p:spPr>
        <p:txBody>
          <a:bodyPr/>
          <a:lstStyle/>
          <a:p>
            <a:r>
              <a:rPr lang="en-US" sz="4000"/>
              <a:t>Part IV – Initiating </a:t>
            </a:r>
            <a:br>
              <a:rPr lang="en-US" sz="4000"/>
            </a:br>
            <a:r>
              <a:rPr lang="en-US" sz="4000"/>
              <a:t>                Entrepreneurial Ventures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38275" y="2508250"/>
            <a:ext cx="6400800" cy="3557588"/>
          </a:xfrm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en-US" sz="2800"/>
              <a:t>Chapter 11 – Assessment and Evaluation of</a:t>
            </a:r>
            <a:br>
              <a:rPr lang="en-US" sz="2800"/>
            </a:br>
            <a:r>
              <a:rPr lang="en-US" sz="2800"/>
              <a:t>                      Entrepreneurial Opportunities</a:t>
            </a:r>
          </a:p>
          <a:p>
            <a:pPr algn="l">
              <a:lnSpc>
                <a:spcPct val="90000"/>
              </a:lnSpc>
            </a:pPr>
            <a:r>
              <a:rPr lang="en-US" sz="2800">
                <a:solidFill>
                  <a:schemeClr val="folHlink"/>
                </a:solidFill>
              </a:rPr>
              <a:t>Chapter 12 – Legal Structures for New</a:t>
            </a:r>
            <a:br>
              <a:rPr lang="en-US" sz="2800">
                <a:solidFill>
                  <a:schemeClr val="folHlink"/>
                </a:solidFill>
              </a:rPr>
            </a:br>
            <a:r>
              <a:rPr lang="en-US" sz="2800">
                <a:solidFill>
                  <a:schemeClr val="folHlink"/>
                </a:solidFill>
              </a:rPr>
              <a:t>                      Business Ventures</a:t>
            </a:r>
          </a:p>
          <a:p>
            <a:pPr algn="l">
              <a:lnSpc>
                <a:spcPct val="90000"/>
              </a:lnSpc>
            </a:pPr>
            <a:r>
              <a:rPr lang="en-US" sz="2800"/>
              <a:t>Chapter 13 – Legal Issues Related to </a:t>
            </a:r>
            <a:br>
              <a:rPr lang="en-US" sz="2800"/>
            </a:br>
            <a:r>
              <a:rPr lang="en-US" sz="2800"/>
              <a:t>                      Emerging Ventures</a:t>
            </a:r>
          </a:p>
          <a:p>
            <a:pPr algn="l">
              <a:lnSpc>
                <a:spcPct val="90000"/>
              </a:lnSpc>
            </a:pPr>
            <a:r>
              <a:rPr lang="en-US" sz="2800"/>
              <a:t>Chapter 14 – Sources of Capital for </a:t>
            </a:r>
            <a:br>
              <a:rPr lang="en-US" sz="2800"/>
            </a:br>
            <a:r>
              <a:rPr lang="en-US" sz="2800"/>
              <a:t>                      Entrepreneurs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415925" y="6448425"/>
            <a:ext cx="83296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0"/>
              <a:t>Copyright (c) 2004 by South-Western, a division of Thomson Learning.  All rights reserved.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>
          <a:xfrm>
            <a:off x="1328738" y="419100"/>
            <a:ext cx="7358062" cy="1143000"/>
          </a:xfrm>
        </p:spPr>
        <p:txBody>
          <a:bodyPr/>
          <a:lstStyle/>
          <a:p>
            <a:r>
              <a:rPr lang="en-US" sz="5400"/>
              <a:t>Corporations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corporation is “an artificial being, invisible, intangible, and existing only in contemplation of the law”</a:t>
            </a:r>
            <a:r>
              <a:rPr lang="en-US" baseline="30000"/>
              <a:t>*</a:t>
            </a:r>
            <a:r>
              <a:rPr lang="en-US"/>
              <a:t>.  As such, a corporation is a separate legal entity apart from the individuals who own it.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 sz="2400"/>
              <a:t>*Supreme Court Justice John Marshall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>
          <a:xfrm>
            <a:off x="1328738" y="522288"/>
            <a:ext cx="7358062" cy="1143000"/>
          </a:xfrm>
        </p:spPr>
        <p:txBody>
          <a:bodyPr/>
          <a:lstStyle/>
          <a:p>
            <a:r>
              <a:rPr lang="en-US"/>
              <a:t>Advantages</a:t>
            </a:r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Limited liability</a:t>
            </a:r>
          </a:p>
          <a:p>
            <a:r>
              <a:rPr lang="en-US"/>
              <a:t>Transfer of ownership</a:t>
            </a:r>
          </a:p>
          <a:p>
            <a:r>
              <a:rPr lang="en-US"/>
              <a:t>Unlimited life</a:t>
            </a:r>
          </a:p>
          <a:p>
            <a:r>
              <a:rPr lang="en-US"/>
              <a:t>Relative ease of securing capital in large amounts</a:t>
            </a:r>
          </a:p>
          <a:p>
            <a:r>
              <a:rPr lang="en-US"/>
              <a:t>Increased ability and expertise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0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0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0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0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0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4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>
          <a:xfrm>
            <a:off x="1328738" y="522288"/>
            <a:ext cx="7358062" cy="1143000"/>
          </a:xfrm>
        </p:spPr>
        <p:txBody>
          <a:bodyPr/>
          <a:lstStyle/>
          <a:p>
            <a:r>
              <a:rPr lang="en-US"/>
              <a:t>Disadvantages</a:t>
            </a:r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Activity restrictions</a:t>
            </a:r>
          </a:p>
          <a:p>
            <a:r>
              <a:rPr lang="en-US"/>
              <a:t>Lack of representation</a:t>
            </a:r>
          </a:p>
          <a:p>
            <a:r>
              <a:rPr lang="en-US"/>
              <a:t>Regulation</a:t>
            </a:r>
          </a:p>
          <a:p>
            <a:r>
              <a:rPr lang="en-US"/>
              <a:t>Organizing expenses</a:t>
            </a:r>
          </a:p>
          <a:p>
            <a:r>
              <a:rPr lang="en-US"/>
              <a:t>Double taxation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1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1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1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1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1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97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6000"/>
              <a:t>Specific Forms of Partnerships and Corporations</a:t>
            </a:r>
          </a:p>
        </p:txBody>
      </p:sp>
      <p:sp>
        <p:nvSpPr>
          <p:cNvPr id="21299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>
          <a:xfrm>
            <a:off x="1328738" y="501650"/>
            <a:ext cx="7358062" cy="1143000"/>
          </a:xfrm>
        </p:spPr>
        <p:txBody>
          <a:bodyPr/>
          <a:lstStyle/>
          <a:p>
            <a:r>
              <a:rPr lang="en-US"/>
              <a:t>Limited Partnerships</a:t>
            </a:r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Permits capital investment without responsibility for management </a:t>
            </a:r>
            <a:r>
              <a:rPr lang="en-US" i="1"/>
              <a:t>and</a:t>
            </a:r>
            <a:r>
              <a:rPr lang="en-US"/>
              <a:t> without liability for losses beyond the initial investment.</a:t>
            </a:r>
          </a:p>
          <a:p>
            <a:r>
              <a:rPr lang="en-US"/>
              <a:t>Limited partnerships are governed by the Uniform Limited Partnerships Act (ULPA).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5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4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>
          <a:xfrm>
            <a:off x="1328738" y="501650"/>
            <a:ext cx="7358062" cy="1143000"/>
          </a:xfrm>
        </p:spPr>
        <p:txBody>
          <a:bodyPr/>
          <a:lstStyle/>
          <a:p>
            <a:r>
              <a:rPr lang="en-US"/>
              <a:t>Limited Liability Partnerships</a:t>
            </a:r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limited liability partnership (LLP) is a relatively new form of partnership that allows professionals the tax benefits of a partnership while avoiding personal liability for the malpractice of other partners.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6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06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>
          <a:xfrm>
            <a:off x="1328738" y="501650"/>
            <a:ext cx="7358062" cy="1143000"/>
          </a:xfrm>
        </p:spPr>
        <p:txBody>
          <a:bodyPr/>
          <a:lstStyle/>
          <a:p>
            <a:r>
              <a:rPr lang="en-US"/>
              <a:t>S Corporations</a:t>
            </a:r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2300" y="1476375"/>
            <a:ext cx="80645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Formerly termed a Subchapter S corporation, the S corporation takes its name from Subchapter S of the Internal Revenue Code, under which a business can seek to avoid the imposition of income taxes at the corporate level yet retain some of the benefits of a corporate form (especially the limited liability).</a:t>
            </a:r>
          </a:p>
          <a:p>
            <a:pPr>
              <a:lnSpc>
                <a:spcPct val="90000"/>
              </a:lnSpc>
            </a:pPr>
            <a:r>
              <a:rPr lang="en-US"/>
              <a:t>Commonly known as a “tax option corporation,” an S corporation is taxed similarly to a partnership.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8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8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11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1328738" y="501650"/>
            <a:ext cx="7358062" cy="1143000"/>
          </a:xfrm>
        </p:spPr>
        <p:txBody>
          <a:bodyPr/>
          <a:lstStyle/>
          <a:p>
            <a:r>
              <a:rPr lang="en-US"/>
              <a:t>Limited Liability Companies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2300" y="1600200"/>
            <a:ext cx="8064500" cy="5257800"/>
          </a:xfrm>
        </p:spPr>
        <p:txBody>
          <a:bodyPr/>
          <a:lstStyle/>
          <a:p>
            <a:r>
              <a:rPr lang="en-US"/>
              <a:t>The LLC is a hybrid form of business enterprise that offers the limited liability of a corporation but the tax advantages of a partnership.</a:t>
            </a:r>
          </a:p>
          <a:p>
            <a:r>
              <a:rPr lang="en-US"/>
              <a:t>Perhaps the greatest disadvantage is that LLC statutes differ from state to state, and thus any firm engaged in multistate operations may face difficulties.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9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13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>
          <a:xfrm>
            <a:off x="1328738" y="501650"/>
            <a:ext cx="7358062" cy="1143000"/>
          </a:xfrm>
        </p:spPr>
        <p:txBody>
          <a:bodyPr/>
          <a:lstStyle/>
          <a:p>
            <a:r>
              <a:rPr lang="en-US" sz="4000"/>
              <a:t>Other Corporation Classifications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2300" y="1600200"/>
            <a:ext cx="8064500" cy="5257800"/>
          </a:xfrm>
        </p:spPr>
        <p:txBody>
          <a:bodyPr/>
          <a:lstStyle/>
          <a:p>
            <a:r>
              <a:rPr lang="en-US"/>
              <a:t>Domestic and Foreign Corporations</a:t>
            </a:r>
          </a:p>
          <a:p>
            <a:r>
              <a:rPr lang="en-US"/>
              <a:t>Public and Private Corporations</a:t>
            </a:r>
          </a:p>
          <a:p>
            <a:r>
              <a:rPr lang="en-US"/>
              <a:t>Nonprofit Corporations</a:t>
            </a:r>
          </a:p>
          <a:p>
            <a:r>
              <a:rPr lang="en-US"/>
              <a:t>Professional Corporations</a:t>
            </a:r>
          </a:p>
          <a:p>
            <a:r>
              <a:rPr lang="en-US"/>
              <a:t>Close Corporations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1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1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1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1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1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1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1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1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1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1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18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>
          <a:xfrm>
            <a:off x="1328738" y="501650"/>
            <a:ext cx="7358062" cy="1143000"/>
          </a:xfrm>
        </p:spPr>
        <p:txBody>
          <a:bodyPr/>
          <a:lstStyle/>
          <a:p>
            <a:r>
              <a:rPr lang="en-US"/>
              <a:t>Franchising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2300" y="1600200"/>
            <a:ext cx="8064500" cy="5257800"/>
          </a:xfrm>
        </p:spPr>
        <p:txBody>
          <a:bodyPr/>
          <a:lstStyle/>
          <a:p>
            <a:r>
              <a:rPr lang="en-US"/>
              <a:t>A franchise is any arrangement in which the owner of a trademark, trade name, or copyright has licensed others to use it in selling goods or services.  A </a:t>
            </a:r>
            <a:r>
              <a:rPr lang="en-US" i="1"/>
              <a:t>franchisee</a:t>
            </a:r>
            <a:r>
              <a:rPr lang="en-US"/>
              <a:t> (a purchaser of a franchise) is generally legally independent but economically dependent on the integrated business system of the </a:t>
            </a:r>
            <a:r>
              <a:rPr lang="en-US" i="1"/>
              <a:t>franchisor</a:t>
            </a:r>
            <a:r>
              <a:rPr lang="en-US"/>
              <a:t> (the seller of the franchise).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3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3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15975" y="1479550"/>
            <a:ext cx="7772400" cy="3451225"/>
          </a:xfrm>
        </p:spPr>
        <p:txBody>
          <a:bodyPr/>
          <a:lstStyle/>
          <a:p>
            <a:r>
              <a:rPr lang="en-US"/>
              <a:t>Chapter 12 – Legal Structures</a:t>
            </a:r>
            <a:br>
              <a:rPr lang="en-US"/>
            </a:br>
            <a:r>
              <a:rPr lang="en-US"/>
              <a:t>                      For New Business</a:t>
            </a:r>
            <a:br>
              <a:rPr lang="en-US"/>
            </a:br>
            <a:r>
              <a:rPr lang="en-US"/>
              <a:t>                      Ventures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302250"/>
            <a:ext cx="6400800" cy="33655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>
          <a:xfrm>
            <a:off x="1328738" y="522288"/>
            <a:ext cx="7358062" cy="1143000"/>
          </a:xfrm>
        </p:spPr>
        <p:txBody>
          <a:bodyPr/>
          <a:lstStyle/>
          <a:p>
            <a:r>
              <a:rPr lang="en-US"/>
              <a:t>Advantages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/>
              <a:t>Training and guidance</a:t>
            </a:r>
          </a:p>
          <a:p>
            <a:r>
              <a:rPr lang="en-US" sz="4000"/>
              <a:t>Brand-name appeal</a:t>
            </a:r>
          </a:p>
          <a:p>
            <a:r>
              <a:rPr lang="en-US" sz="4000"/>
              <a:t>A proven track record</a:t>
            </a:r>
          </a:p>
          <a:p>
            <a:r>
              <a:rPr lang="en-US" sz="4000"/>
              <a:t>Financial assistance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4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4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4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59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>
          <a:xfrm>
            <a:off x="1328738" y="522288"/>
            <a:ext cx="7358062" cy="1143000"/>
          </a:xfrm>
        </p:spPr>
        <p:txBody>
          <a:bodyPr/>
          <a:lstStyle/>
          <a:p>
            <a:r>
              <a:rPr lang="en-US"/>
              <a:t>Disadvantages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/>
              <a:t>Franchise fees</a:t>
            </a:r>
          </a:p>
          <a:p>
            <a:r>
              <a:rPr lang="en-US" sz="4000"/>
              <a:t>Franchisor control</a:t>
            </a:r>
          </a:p>
          <a:p>
            <a:r>
              <a:rPr lang="en-US" sz="4000"/>
              <a:t>Unfulfilled promises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6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6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07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Costs of Franchising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2300" y="1303338"/>
            <a:ext cx="8064500" cy="5205412"/>
          </a:xfrm>
        </p:spPr>
        <p:txBody>
          <a:bodyPr/>
          <a:lstStyle/>
          <a:p>
            <a:pPr marL="533400" indent="-533400">
              <a:buFontTx/>
              <a:buAutoNum type="arabicPeriod"/>
            </a:pPr>
            <a:r>
              <a:rPr lang="en-US" sz="2800"/>
              <a:t>The Basic Franchise Fee</a:t>
            </a:r>
          </a:p>
          <a:p>
            <a:pPr marL="533400" indent="-533400">
              <a:buFontTx/>
              <a:buAutoNum type="arabicPeriod"/>
            </a:pPr>
            <a:r>
              <a:rPr lang="en-US" sz="2800"/>
              <a:t>Insurance</a:t>
            </a:r>
          </a:p>
          <a:p>
            <a:pPr marL="533400" indent="-533400">
              <a:buFontTx/>
              <a:buAutoNum type="arabicPeriod"/>
            </a:pPr>
            <a:r>
              <a:rPr lang="en-US" sz="2800"/>
              <a:t>Opening Product Inventory</a:t>
            </a:r>
          </a:p>
          <a:p>
            <a:pPr marL="533400" indent="-533400">
              <a:buFontTx/>
              <a:buAutoNum type="arabicPeriod"/>
            </a:pPr>
            <a:r>
              <a:rPr lang="en-US" sz="2800"/>
              <a:t>Remodeling and Leasehold Improvements</a:t>
            </a:r>
          </a:p>
          <a:p>
            <a:pPr marL="533400" indent="-533400">
              <a:buFontTx/>
              <a:buAutoNum type="arabicPeriod"/>
            </a:pPr>
            <a:r>
              <a:rPr lang="en-US" sz="2800"/>
              <a:t>Utility Charges</a:t>
            </a:r>
          </a:p>
          <a:p>
            <a:pPr marL="533400" indent="-533400">
              <a:buFontTx/>
              <a:buAutoNum type="arabicPeriod"/>
            </a:pPr>
            <a:r>
              <a:rPr lang="en-US" sz="2800"/>
              <a:t>Payroll</a:t>
            </a:r>
          </a:p>
          <a:p>
            <a:pPr marL="533400" indent="-533400">
              <a:buFontTx/>
              <a:buAutoNum type="arabicPeriod"/>
            </a:pPr>
            <a:r>
              <a:rPr lang="en-US" sz="2800"/>
              <a:t>Debt Service</a:t>
            </a:r>
          </a:p>
          <a:p>
            <a:pPr marL="533400" indent="-533400">
              <a:buFontTx/>
              <a:buAutoNum type="arabicPeriod"/>
            </a:pPr>
            <a:r>
              <a:rPr lang="en-US" sz="2800"/>
              <a:t>Bookkeeping and Accounting Fees</a:t>
            </a:r>
          </a:p>
          <a:p>
            <a:pPr marL="533400" indent="-533400">
              <a:buFontTx/>
              <a:buAutoNum type="arabicPeriod"/>
            </a:pPr>
            <a:r>
              <a:rPr lang="en-US" sz="2800"/>
              <a:t>Legal and Professional Fees</a:t>
            </a:r>
          </a:p>
          <a:p>
            <a:pPr marL="533400" indent="-533400">
              <a:buFontTx/>
              <a:buAutoNum type="arabicPeriod"/>
            </a:pPr>
            <a:r>
              <a:rPr lang="en-US" sz="2800"/>
              <a:t>State and Local Licenses, Permits, and Certificates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7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7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27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27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27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27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27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27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27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273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1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>
          <a:xfrm>
            <a:off x="1328738" y="935038"/>
            <a:ext cx="7358062" cy="1143000"/>
          </a:xfrm>
        </p:spPr>
        <p:txBody>
          <a:bodyPr/>
          <a:lstStyle/>
          <a:p>
            <a:r>
              <a:rPr lang="en-US" sz="4000"/>
              <a:t>Franchise Law: The Uniform Franchise Offering Circular (UFOC)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2300" y="2443163"/>
            <a:ext cx="8064500" cy="393065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4000"/>
              <a:t>The UFOC is divided into 23 items that provide different segments of information for prospective franchisees.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>
          <a:xfrm>
            <a:off x="1328738" y="481013"/>
            <a:ext cx="7358062" cy="1143000"/>
          </a:xfrm>
        </p:spPr>
        <p:txBody>
          <a:bodyPr/>
          <a:lstStyle/>
          <a:p>
            <a:r>
              <a:rPr lang="en-US" sz="5400"/>
              <a:t>Sole Proprietorships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sz="4400"/>
              <a:t>A sole proprietorship is a business </a:t>
            </a:r>
            <a:br>
              <a:rPr lang="en-US" sz="4400"/>
            </a:br>
            <a:r>
              <a:rPr lang="en-US" sz="4400"/>
              <a:t>that is owned and operated by one person.  The enterprise has no existence apart from its owner.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1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1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1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3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Advantages</a:t>
            </a:r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Ease of formation</a:t>
            </a:r>
          </a:p>
          <a:p>
            <a:r>
              <a:rPr lang="en-US"/>
              <a:t>Sole ownership of profits</a:t>
            </a:r>
          </a:p>
          <a:p>
            <a:r>
              <a:rPr lang="en-US"/>
              <a:t>Decision making and control vested in one owner</a:t>
            </a:r>
          </a:p>
          <a:p>
            <a:r>
              <a:rPr lang="en-US"/>
              <a:t>Flexibility</a:t>
            </a:r>
          </a:p>
          <a:p>
            <a:r>
              <a:rPr lang="en-US"/>
              <a:t>Relative freedom from governmental control</a:t>
            </a:r>
          </a:p>
          <a:p>
            <a:r>
              <a:rPr lang="en-US"/>
              <a:t>Freedom from corporate business taxes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2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2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2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2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2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2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5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Disadvantages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Unlimited liability</a:t>
            </a:r>
          </a:p>
          <a:p>
            <a:r>
              <a:rPr lang="en-US"/>
              <a:t>Lack of continuity</a:t>
            </a:r>
          </a:p>
          <a:p>
            <a:r>
              <a:rPr lang="en-US"/>
              <a:t>Less available capital</a:t>
            </a:r>
          </a:p>
          <a:p>
            <a:r>
              <a:rPr lang="en-US"/>
              <a:t>Relative difficulty obtaining long-term financing</a:t>
            </a:r>
          </a:p>
          <a:p>
            <a:r>
              <a:rPr lang="en-US"/>
              <a:t>Relatively limited viewpoint and experience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3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3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3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3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3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77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>
          <a:xfrm>
            <a:off x="1328738" y="460375"/>
            <a:ext cx="7358062" cy="1143000"/>
          </a:xfrm>
        </p:spPr>
        <p:txBody>
          <a:bodyPr/>
          <a:lstStyle/>
          <a:p>
            <a:r>
              <a:rPr lang="en-US" sz="5400"/>
              <a:t>Partnerships</a:t>
            </a:r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2300" y="1600200"/>
            <a:ext cx="8064500" cy="48450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 partnership is an association of two or more persons acting as co-owners of a business for profit.</a:t>
            </a:r>
          </a:p>
          <a:p>
            <a:pPr>
              <a:lnSpc>
                <a:spcPct val="90000"/>
              </a:lnSpc>
            </a:pPr>
            <a:r>
              <a:rPr lang="en-US"/>
              <a:t>The </a:t>
            </a:r>
            <a:r>
              <a:rPr lang="en-US" b="1"/>
              <a:t>Uniform Partnership Act</a:t>
            </a:r>
            <a:r>
              <a:rPr lang="en-US"/>
              <a:t> is generally followed by most states as the guide for legal requirements in forming partnerships.</a:t>
            </a:r>
          </a:p>
          <a:p>
            <a:pPr>
              <a:lnSpc>
                <a:spcPct val="90000"/>
              </a:lnSpc>
            </a:pPr>
            <a:r>
              <a:rPr lang="en-US"/>
              <a:t>The articles of partnership clearly outline the financial and managerial contributions of the partners and carefully delineate the roles in the partnership relationship.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4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4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0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>
          <a:xfrm>
            <a:off x="1328738" y="522288"/>
            <a:ext cx="7358062" cy="1143000"/>
          </a:xfrm>
        </p:spPr>
        <p:txBody>
          <a:bodyPr/>
          <a:lstStyle/>
          <a:p>
            <a:r>
              <a:rPr lang="en-US"/>
              <a:t>Advantages</a:t>
            </a: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Ease of formation</a:t>
            </a:r>
          </a:p>
          <a:p>
            <a:r>
              <a:rPr lang="en-US"/>
              <a:t>Direct rewards</a:t>
            </a:r>
          </a:p>
          <a:p>
            <a:r>
              <a:rPr lang="en-US"/>
              <a:t>Growth and performance facilitated</a:t>
            </a:r>
          </a:p>
          <a:p>
            <a:r>
              <a:rPr lang="en-US"/>
              <a:t>Flexibility</a:t>
            </a:r>
          </a:p>
          <a:p>
            <a:r>
              <a:rPr lang="en-US"/>
              <a:t>Relative freedom from governmental control and regulation</a:t>
            </a:r>
          </a:p>
          <a:p>
            <a:r>
              <a:rPr lang="en-US"/>
              <a:t>Possible tax advantage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5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5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5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5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5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2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>
          <a:xfrm>
            <a:off x="1328738" y="522288"/>
            <a:ext cx="7358062" cy="1143000"/>
          </a:xfrm>
        </p:spPr>
        <p:txBody>
          <a:bodyPr/>
          <a:lstStyle/>
          <a:p>
            <a:r>
              <a:rPr lang="en-US"/>
              <a:t>Disadvantages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Unlimited liability of at least one partner</a:t>
            </a:r>
          </a:p>
          <a:p>
            <a:r>
              <a:rPr lang="en-US"/>
              <a:t>Lack of continuity</a:t>
            </a:r>
          </a:p>
          <a:p>
            <a:r>
              <a:rPr lang="en-US"/>
              <a:t>Relative difficulty obtaining large sums of capital</a:t>
            </a:r>
          </a:p>
          <a:p>
            <a:r>
              <a:rPr lang="en-US"/>
              <a:t>Bound by the acts of just one partner</a:t>
            </a:r>
          </a:p>
          <a:p>
            <a:r>
              <a:rPr lang="en-US"/>
              <a:t>Difficulty of disposing of partnership interest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6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6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6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6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6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5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6" name="Rectangle 4"/>
          <p:cNvSpPr>
            <a:spLocks noGrp="1" noChangeArrowheads="1"/>
          </p:cNvSpPr>
          <p:nvPr>
            <p:ph type="title"/>
          </p:nvPr>
        </p:nvSpPr>
        <p:spPr>
          <a:xfrm>
            <a:off x="1328738" y="460375"/>
            <a:ext cx="7358062" cy="1143000"/>
          </a:xfrm>
        </p:spPr>
        <p:txBody>
          <a:bodyPr/>
          <a:lstStyle/>
          <a:p>
            <a:r>
              <a:rPr lang="en-US" sz="3200"/>
              <a:t>Factors Associated with Partnership Success</a:t>
            </a:r>
          </a:p>
        </p:txBody>
      </p:sp>
      <p:sp>
        <p:nvSpPr>
          <p:cNvPr id="207877" name="Rectangle 5"/>
          <p:cNvSpPr>
            <a:spLocks noChangeArrowheads="1"/>
          </p:cNvSpPr>
          <p:nvPr/>
        </p:nvSpPr>
        <p:spPr bwMode="auto">
          <a:xfrm>
            <a:off x="660400" y="1808163"/>
            <a:ext cx="3657600" cy="12541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878" name="Rectangle 6"/>
          <p:cNvSpPr>
            <a:spLocks noChangeArrowheads="1"/>
          </p:cNvSpPr>
          <p:nvPr/>
        </p:nvSpPr>
        <p:spPr bwMode="auto">
          <a:xfrm>
            <a:off x="647700" y="3446463"/>
            <a:ext cx="3657600" cy="12541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879" name="Rectangle 7"/>
          <p:cNvSpPr>
            <a:spLocks noChangeArrowheads="1"/>
          </p:cNvSpPr>
          <p:nvPr/>
        </p:nvSpPr>
        <p:spPr bwMode="auto">
          <a:xfrm>
            <a:off x="655638" y="5084763"/>
            <a:ext cx="3657600" cy="12541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880" name="Rectangle 8"/>
          <p:cNvSpPr>
            <a:spLocks noChangeArrowheads="1"/>
          </p:cNvSpPr>
          <p:nvPr/>
        </p:nvSpPr>
        <p:spPr bwMode="auto">
          <a:xfrm>
            <a:off x="5464175" y="3454400"/>
            <a:ext cx="3232150" cy="12541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881" name="Text Box 9"/>
          <p:cNvSpPr txBox="1">
            <a:spLocks noChangeArrowheads="1"/>
          </p:cNvSpPr>
          <p:nvPr/>
        </p:nvSpPr>
        <p:spPr bwMode="auto">
          <a:xfrm>
            <a:off x="711200" y="1797050"/>
            <a:ext cx="2597150" cy="124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Partnership Attributes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sz="1600">
                <a:effectLst>
                  <a:outerShdw blurRad="38100" dist="38100" dir="2700000" algn="tl">
                    <a:srgbClr val="000000"/>
                  </a:outerShdw>
                </a:effectLst>
              </a:rPr>
              <a:t>Commitment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sz="1600">
                <a:effectLst>
                  <a:outerShdw blurRad="38100" dist="38100" dir="2700000" algn="tl">
                    <a:srgbClr val="000000"/>
                  </a:outerShdw>
                </a:effectLst>
              </a:rPr>
              <a:t>Coordination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sz="1600">
                <a:effectLst>
                  <a:outerShdw blurRad="38100" dist="38100" dir="2700000" algn="tl">
                    <a:srgbClr val="000000"/>
                  </a:outerShdw>
                </a:effectLst>
              </a:rPr>
              <a:t>Interdependence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sz="1600">
                <a:effectLst>
                  <a:outerShdw blurRad="38100" dist="38100" dir="2700000" algn="tl">
                    <a:srgbClr val="000000"/>
                  </a:outerShdw>
                </a:effectLst>
              </a:rPr>
              <a:t>Trust</a:t>
            </a:r>
          </a:p>
        </p:txBody>
      </p:sp>
      <p:sp>
        <p:nvSpPr>
          <p:cNvPr id="207882" name="Text Box 10"/>
          <p:cNvSpPr txBox="1">
            <a:spLocks noChangeArrowheads="1"/>
          </p:cNvSpPr>
          <p:nvPr/>
        </p:nvSpPr>
        <p:spPr bwMode="auto">
          <a:xfrm>
            <a:off x="719138" y="3435350"/>
            <a:ext cx="29527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Communication Behavior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sz="1600">
                <a:effectLst>
                  <a:outerShdw blurRad="38100" dist="38100" dir="2700000" algn="tl">
                    <a:srgbClr val="000000"/>
                  </a:outerShdw>
                </a:effectLst>
              </a:rPr>
              <a:t>Quality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sz="1600">
                <a:effectLst>
                  <a:outerShdw blurRad="38100" dist="38100" dir="2700000" algn="tl">
                    <a:srgbClr val="000000"/>
                  </a:outerShdw>
                </a:effectLst>
              </a:rPr>
              <a:t>Information Sharing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sz="1600">
                <a:effectLst>
                  <a:outerShdw blurRad="38100" dist="38100" dir="2700000" algn="tl">
                    <a:srgbClr val="000000"/>
                  </a:outerShdw>
                </a:effectLst>
              </a:rPr>
              <a:t>Participation</a:t>
            </a:r>
          </a:p>
        </p:txBody>
      </p:sp>
      <p:sp>
        <p:nvSpPr>
          <p:cNvPr id="207883" name="Text Box 11"/>
          <p:cNvSpPr txBox="1">
            <a:spLocks noChangeArrowheads="1"/>
          </p:cNvSpPr>
          <p:nvPr/>
        </p:nvSpPr>
        <p:spPr bwMode="auto">
          <a:xfrm>
            <a:off x="706438" y="5094288"/>
            <a:ext cx="361315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Conflict Resolution Techniques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sz="1600">
                <a:effectLst>
                  <a:outerShdw blurRad="38100" dist="38100" dir="2700000" algn="tl">
                    <a:srgbClr val="000000"/>
                  </a:outerShdw>
                </a:effectLst>
              </a:rPr>
              <a:t>Joint Problem</a:t>
            </a:r>
            <a:br>
              <a:rPr lang="en-US" sz="160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1600">
                <a:effectLst>
                  <a:outerShdw blurRad="38100" dist="38100" dir="2700000" algn="tl">
                    <a:srgbClr val="000000"/>
                  </a:outerShdw>
                </a:effectLst>
              </a:rPr>
              <a:t>   Solving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sz="1600">
                <a:effectLst>
                  <a:outerShdw blurRad="38100" dist="38100" dir="2700000" algn="tl">
                    <a:srgbClr val="000000"/>
                  </a:outerShdw>
                </a:effectLst>
              </a:rPr>
              <a:t>Persuasion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sz="1600">
                <a:effectLst>
                  <a:outerShdw blurRad="38100" dist="38100" dir="2700000" algn="tl">
                    <a:srgbClr val="000000"/>
                  </a:outerShdw>
                </a:effectLst>
              </a:rPr>
              <a:t>Smoothing</a:t>
            </a:r>
          </a:p>
          <a:p>
            <a:pPr>
              <a:lnSpc>
                <a:spcPct val="90000"/>
              </a:lnSpc>
              <a:buFontTx/>
              <a:buChar char="•"/>
            </a:pPr>
            <a:endParaRPr lang="en-US" sz="16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7884" name="Text Box 12"/>
          <p:cNvSpPr txBox="1">
            <a:spLocks noChangeArrowheads="1"/>
          </p:cNvSpPr>
          <p:nvPr/>
        </p:nvSpPr>
        <p:spPr bwMode="auto">
          <a:xfrm>
            <a:off x="2722563" y="5359400"/>
            <a:ext cx="1519237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1600">
                <a:effectLst>
                  <a:outerShdw blurRad="38100" dist="38100" dir="2700000" algn="tl">
                    <a:srgbClr val="000000"/>
                  </a:outerShdw>
                </a:effectLst>
              </a:rPr>
              <a:t>Domination</a:t>
            </a:r>
          </a:p>
          <a:p>
            <a:pPr>
              <a:buFontTx/>
              <a:buChar char="•"/>
            </a:pPr>
            <a:r>
              <a:rPr lang="en-US" sz="1600">
                <a:effectLst>
                  <a:outerShdw blurRad="38100" dist="38100" dir="2700000" algn="tl">
                    <a:srgbClr val="000000"/>
                  </a:outerShdw>
                </a:effectLst>
              </a:rPr>
              <a:t>Harsh Words</a:t>
            </a:r>
          </a:p>
          <a:p>
            <a:pPr>
              <a:buFontTx/>
              <a:buChar char="•"/>
            </a:pPr>
            <a:r>
              <a:rPr lang="en-US" sz="1600">
                <a:effectLst>
                  <a:outerShdw blurRad="38100" dist="38100" dir="2700000" algn="tl">
                    <a:srgbClr val="000000"/>
                  </a:outerShdw>
                </a:effectLst>
              </a:rPr>
              <a:t>Arbitration</a:t>
            </a:r>
          </a:p>
        </p:txBody>
      </p:sp>
      <p:sp>
        <p:nvSpPr>
          <p:cNvPr id="207885" name="Text Box 13"/>
          <p:cNvSpPr txBox="1">
            <a:spLocks noChangeArrowheads="1"/>
          </p:cNvSpPr>
          <p:nvPr/>
        </p:nvSpPr>
        <p:spPr bwMode="auto">
          <a:xfrm>
            <a:off x="5548313" y="3506788"/>
            <a:ext cx="2444750" cy="80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Partnership Success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sz="1600">
                <a:effectLst>
                  <a:outerShdw blurRad="38100" dist="38100" dir="2700000" algn="tl">
                    <a:srgbClr val="000000"/>
                  </a:outerShdw>
                </a:effectLst>
              </a:rPr>
              <a:t>Satisfaction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sz="1600">
                <a:effectLst>
                  <a:outerShdw blurRad="38100" dist="38100" dir="2700000" algn="tl">
                    <a:srgbClr val="000000"/>
                  </a:outerShdw>
                </a:effectLst>
              </a:rPr>
              <a:t>Dyadic Sales</a:t>
            </a:r>
          </a:p>
        </p:txBody>
      </p:sp>
      <p:sp>
        <p:nvSpPr>
          <p:cNvPr id="207886" name="Line 14"/>
          <p:cNvSpPr>
            <a:spLocks noChangeShapeType="1"/>
          </p:cNvSpPr>
          <p:nvPr/>
        </p:nvSpPr>
        <p:spPr bwMode="auto">
          <a:xfrm>
            <a:off x="4354513" y="4103688"/>
            <a:ext cx="9572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887" name="Line 15"/>
          <p:cNvSpPr>
            <a:spLocks noChangeShapeType="1"/>
          </p:cNvSpPr>
          <p:nvPr/>
        </p:nvSpPr>
        <p:spPr bwMode="auto">
          <a:xfrm flipV="1">
            <a:off x="4397375" y="4933950"/>
            <a:ext cx="2105025" cy="8286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888" name="Line 16"/>
          <p:cNvSpPr>
            <a:spLocks noChangeShapeType="1"/>
          </p:cNvSpPr>
          <p:nvPr/>
        </p:nvSpPr>
        <p:spPr bwMode="auto">
          <a:xfrm>
            <a:off x="4384675" y="2444750"/>
            <a:ext cx="2105025" cy="8286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1395</TotalTime>
  <Words>676</Words>
  <Application>Microsoft Office PowerPoint</Application>
  <PresentationFormat>On-screen Show (4:3)</PresentationFormat>
  <Paragraphs>115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Arial</vt:lpstr>
      <vt:lpstr>Times New Roman</vt:lpstr>
      <vt:lpstr>Default Design</vt:lpstr>
      <vt:lpstr>Part IV – Initiating                  Entrepreneurial Ventures</vt:lpstr>
      <vt:lpstr>Chapter 12 – Legal Structures                       For New Business                       Ventures</vt:lpstr>
      <vt:lpstr>Sole Proprietorships</vt:lpstr>
      <vt:lpstr>Advantages</vt:lpstr>
      <vt:lpstr>Disadvantages</vt:lpstr>
      <vt:lpstr>Partnerships</vt:lpstr>
      <vt:lpstr>Advantages</vt:lpstr>
      <vt:lpstr>Disadvantages</vt:lpstr>
      <vt:lpstr>Factors Associated with Partnership Success</vt:lpstr>
      <vt:lpstr>Corporations</vt:lpstr>
      <vt:lpstr>Advantages</vt:lpstr>
      <vt:lpstr>Disadvantages</vt:lpstr>
      <vt:lpstr>Specific Forms of Partnerships and Corporations</vt:lpstr>
      <vt:lpstr>Limited Partnerships</vt:lpstr>
      <vt:lpstr>Limited Liability Partnerships</vt:lpstr>
      <vt:lpstr>S Corporations</vt:lpstr>
      <vt:lpstr>Limited Liability Companies</vt:lpstr>
      <vt:lpstr>Other Corporation Classifications</vt:lpstr>
      <vt:lpstr>Franchising</vt:lpstr>
      <vt:lpstr>Advantages</vt:lpstr>
      <vt:lpstr>Disadvantages</vt:lpstr>
      <vt:lpstr>The Costs of Franchising</vt:lpstr>
      <vt:lpstr>Franchise Law: The Uniform Franchise Offering Circular (UFOC)</vt:lpstr>
    </vt:vector>
  </TitlesOfParts>
  <Company>Ball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 I – Entrepreneurship in the              Twenty-First Century</dc:title>
  <dc:creator>Ball State University</dc:creator>
  <cp:lastModifiedBy>ED18</cp:lastModifiedBy>
  <cp:revision>53</cp:revision>
  <dcterms:created xsi:type="dcterms:W3CDTF">2002-11-30T21:49:59Z</dcterms:created>
  <dcterms:modified xsi:type="dcterms:W3CDTF">2013-02-12T17:24:38Z</dcterms:modified>
</cp:coreProperties>
</file>