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7"/>
  </p:notesMasterIdLst>
  <p:sldIdLst>
    <p:sldId id="256" r:id="rId2"/>
    <p:sldId id="280" r:id="rId3"/>
    <p:sldId id="281" r:id="rId4"/>
    <p:sldId id="257" r:id="rId5"/>
    <p:sldId id="258" r:id="rId6"/>
    <p:sldId id="263" r:id="rId7"/>
    <p:sldId id="264" r:id="rId8"/>
    <p:sldId id="266" r:id="rId9"/>
    <p:sldId id="265" r:id="rId10"/>
    <p:sldId id="267" r:id="rId11"/>
    <p:sldId id="260" r:id="rId12"/>
    <p:sldId id="268" r:id="rId13"/>
    <p:sldId id="269" r:id="rId14"/>
    <p:sldId id="270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2" r:id="rId25"/>
    <p:sldId id="279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364" autoAdjust="0"/>
    <p:restoredTop sz="90929"/>
  </p:normalViewPr>
  <p:slideViewPr>
    <p:cSldViewPr>
      <p:cViewPr varScale="1">
        <p:scale>
          <a:sx n="71" d="100"/>
          <a:sy n="71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9F6115-11C0-4C3B-A2D0-C44D8B2639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03BD5-EA9D-46AB-8BAF-DE5913C83180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48856-881D-45D9-A7CE-D16C21E4C51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AD329-F5B2-4DFE-B93C-FED11BC3D817}" type="slidenum">
              <a:rPr lang="en-US"/>
              <a:pPr/>
              <a:t>11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91F05-0431-4207-B4B4-5FC837EF78F2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74672-0D80-4576-AC27-649DD4AE82FA}" type="slidenum">
              <a:rPr lang="en-US"/>
              <a:pPr/>
              <a:t>13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1DDCB-5485-44F2-9C1A-AEDFFF165C9F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C6100-B570-43DA-8AD9-1E779854229E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62512-B655-40A0-9019-725D2F7BE36C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E24F4-34C5-4035-ACB8-86FE05397EDD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339DB-88FD-487C-868D-947004B04C16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D5A1A-6D35-4879-AA60-BD49E4FE9B2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749C3-C337-4CC6-A64E-E60EAD42CF28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46E11-2D77-4405-8AE3-DE1FD26C3B94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A42E0-C075-4597-BBB1-A54B7FA6F7E4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EA5D2-E49D-4EB1-900E-1918230B6EE2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094A1-CE32-4611-8A4C-5977017EB59B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14F0-F4EF-4D59-8D15-B627E18E9A6E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52E31-1705-4FF0-B007-C6DEC6CAC79E}" type="slidenum">
              <a:rPr lang="en-US"/>
              <a:pPr/>
              <a:t>25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6D266-4B38-4870-8430-5E2306ABABDD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57F83-E9AD-40EE-B524-DDC174FC70FC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B057E-17B4-4964-90AD-B27899067236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61EBE-B5E4-4928-8F4E-AD16FCD9BD0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60E54-DB06-4696-BE60-9D2184883A3C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9441-2C98-49D8-BB6F-BD87FD390E27}" type="slidenum">
              <a:rPr lang="en-US"/>
              <a:pPr/>
              <a:t>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8566D-3818-4622-B45C-16EAC4D413C1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3ACD0-0D63-4124-9E48-58297329A3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53DA-9FB6-4003-A61A-4829402AD1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260EE-D4E5-4940-A200-ACB6E623F1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2D2D-39C7-4C39-B639-419B1AF619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20DC-4F0B-4ABE-A00F-711709C718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AE870-2652-40C7-8F30-16B44E76E6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EA82E-A4ED-4855-A2D5-35C2B45A79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8DE42-000F-480E-A5A1-8567A7C7E4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3EC9E-518F-4EA7-AB89-3865C5BFFB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F58F7-0B89-4963-B9F9-D2219754C3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E0ADB-4AF5-42E6-8E7E-941789558A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FF7AA7A-4042-4FC3-9E3A-6049EB2C2FC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7655" name="Picture 7" descr="top_stripe"/>
          <p:cNvPicPr>
            <a:picLocks noChangeAspect="1" noChangeArrowheads="1"/>
          </p:cNvPicPr>
          <p:nvPr/>
        </p:nvPicPr>
        <p:blipFill>
          <a:blip r:embed="rId13" cstate="print"/>
          <a:srcRect r="3999"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483350" y="560388"/>
            <a:ext cx="2463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300" b="1">
                <a:solidFill>
                  <a:schemeClr val="bg1"/>
                </a:solidFill>
                <a:latin typeface="Verdana" pitchFamily="34" charset="0"/>
              </a:rPr>
              <a:t>http://www.bized.co.uk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5400">
            <a:solidFill>
              <a:srgbClr val="17417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59588" y="6583363"/>
            <a:ext cx="22844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folHlink"/>
                </a:solidFill>
                <a:latin typeface="Verdana" pitchFamily="34" charset="0"/>
              </a:rPr>
              <a:t>Copyright 2007 – Biz/ed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4174"/>
          </a:solidFill>
          <a:latin typeface="Verdana" pitchFamily="34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C89C2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66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Leadership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003366"/>
                </a:solidFill>
              </a:rPr>
              <a:t>Paternalistic:</a:t>
            </a:r>
          </a:p>
          <a:p>
            <a:r>
              <a:rPr lang="en-GB"/>
              <a:t>Leader acts as a ‘father figure’</a:t>
            </a:r>
          </a:p>
          <a:p>
            <a:r>
              <a:rPr lang="en-GB"/>
              <a:t>Paternalistic leader makes decision but may consult</a:t>
            </a:r>
          </a:p>
          <a:p>
            <a:r>
              <a:rPr lang="en-GB"/>
              <a:t>Believes in the need to support staff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Change Leadership</a:t>
            </a:r>
          </a:p>
        </p:txBody>
      </p:sp>
      <p:pic>
        <p:nvPicPr>
          <p:cNvPr id="6150" name="Picture 6" descr="l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022475"/>
            <a:ext cx="9075738" cy="369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Change Leadership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 most challenging aspect of business is leading and managing change</a:t>
            </a:r>
          </a:p>
          <a:p>
            <a:r>
              <a:rPr lang="en-GB" sz="2800"/>
              <a:t>The business environment is subject to fast-paced economic and social change</a:t>
            </a:r>
          </a:p>
          <a:p>
            <a:r>
              <a:rPr lang="en-GB" sz="2800"/>
              <a:t>Modern business must adapt </a:t>
            </a:r>
            <a:br>
              <a:rPr lang="en-GB" sz="2800"/>
            </a:br>
            <a:r>
              <a:rPr lang="en-GB" sz="2800"/>
              <a:t>and be flexible to survive</a:t>
            </a:r>
          </a:p>
          <a:p>
            <a:r>
              <a:rPr lang="en-GB" sz="2800"/>
              <a:t>Problems in leading change stem mainly from human resource management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Change Leadership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Leaders need to be aware of how change impacts on workers:</a:t>
            </a:r>
          </a:p>
          <a:p>
            <a:pPr>
              <a:lnSpc>
                <a:spcPct val="90000"/>
              </a:lnSpc>
            </a:pPr>
            <a:r>
              <a:rPr lang="en-GB"/>
              <a:t>Series of self-esteem states identified by Adams et al and cited by Garrett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Adams, J. Hayes, J. and Hopson, B.(eds) (1976) </a:t>
            </a:r>
            <a:r>
              <a:rPr lang="en-GB" sz="1800" u="sng"/>
              <a:t>Transition: understanding and managing change personal change</a:t>
            </a:r>
            <a:r>
              <a:rPr lang="en-GB" sz="1800"/>
              <a:t> London, Martin Robertson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Garrett, V. (1997) Managing Change in </a:t>
            </a:r>
            <a:r>
              <a:rPr lang="en-GB" sz="1800" u="sng"/>
              <a:t>School leadership for the 21</a:t>
            </a:r>
            <a:r>
              <a:rPr lang="en-GB" sz="1800" u="sng" baseline="30000"/>
              <a:t>st</a:t>
            </a:r>
            <a:r>
              <a:rPr lang="en-GB" sz="1800" u="sng"/>
              <a:t> century</a:t>
            </a:r>
            <a:r>
              <a:rPr lang="en-GB" sz="1800"/>
              <a:t> Brett Davies and Linda Ellison, London, Routledge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Change Leadership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524000" y="2057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838200" y="4572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1600200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Self-esteem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77000" y="58674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Time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248400" y="1752600"/>
            <a:ext cx="2590800" cy="2006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        1. Immobilisation</a:t>
            </a:r>
            <a:r>
              <a:rPr lang="en-GB" sz="1400">
                <a:latin typeface="Verdana" pitchFamily="34" charset="0"/>
              </a:rPr>
              <a:t> – as rumours of the change circulate, the individual feels some sense of shock and possible disbelief – so much so that they deem it worthy of doing nothing.</a:t>
            </a: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1524000" y="3581400"/>
            <a:ext cx="9144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92" y="288"/>
              </a:cxn>
              <a:cxn ang="0">
                <a:pos x="432" y="48"/>
              </a:cxn>
              <a:cxn ang="0">
                <a:pos x="576" y="0"/>
              </a:cxn>
            </a:cxnLst>
            <a:rect l="0" t="0" r="r" b="b"/>
            <a:pathLst>
              <a:path w="576" h="624">
                <a:moveTo>
                  <a:pt x="0" y="624"/>
                </a:moveTo>
                <a:cubicBezTo>
                  <a:pt x="60" y="504"/>
                  <a:pt x="120" y="384"/>
                  <a:pt x="192" y="288"/>
                </a:cubicBezTo>
                <a:cubicBezTo>
                  <a:pt x="264" y="192"/>
                  <a:pt x="368" y="96"/>
                  <a:pt x="432" y="48"/>
                </a:cubicBezTo>
                <a:cubicBezTo>
                  <a:pt x="496" y="0"/>
                  <a:pt x="536" y="0"/>
                  <a:pt x="576" y="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4572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248400" y="1752600"/>
            <a:ext cx="2590800" cy="1581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2. Minimisation: </a:t>
            </a:r>
            <a:r>
              <a:rPr lang="en-GB" sz="1400">
                <a:latin typeface="Verdana" pitchFamily="34" charset="0"/>
              </a:rPr>
              <a:t>As the change becomes clearer, people try to fit in the change with their own personal position and may try to believe that it will not affect them.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286000" y="32766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2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248400" y="1752600"/>
            <a:ext cx="2667000" cy="2006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3. Depression: </a:t>
            </a:r>
            <a:r>
              <a:rPr lang="en-GB" sz="1400">
                <a:latin typeface="Verdana" pitchFamily="34" charset="0"/>
              </a:rPr>
              <a:t>as reality begins to dawn staff may feel alienated and angry, feelings of a lack of control of events overtake people and they feel depressed as they try to reconcile what is happening with their own personal situation.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362200" y="3581400"/>
            <a:ext cx="2362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48"/>
              </a:cxn>
              <a:cxn ang="0">
                <a:pos x="432" y="288"/>
              </a:cxn>
              <a:cxn ang="0">
                <a:pos x="768" y="864"/>
              </a:cxn>
              <a:cxn ang="0">
                <a:pos x="1296" y="1392"/>
              </a:cxn>
              <a:cxn ang="0">
                <a:pos x="1488" y="1440"/>
              </a:cxn>
            </a:cxnLst>
            <a:rect l="0" t="0" r="r" b="b"/>
            <a:pathLst>
              <a:path w="1488" h="1488">
                <a:moveTo>
                  <a:pt x="0" y="0"/>
                </a:moveTo>
                <a:cubicBezTo>
                  <a:pt x="84" y="0"/>
                  <a:pt x="168" y="0"/>
                  <a:pt x="240" y="48"/>
                </a:cubicBezTo>
                <a:cubicBezTo>
                  <a:pt x="312" y="96"/>
                  <a:pt x="344" y="152"/>
                  <a:pt x="432" y="288"/>
                </a:cubicBezTo>
                <a:cubicBezTo>
                  <a:pt x="520" y="424"/>
                  <a:pt x="624" y="680"/>
                  <a:pt x="768" y="864"/>
                </a:cubicBezTo>
                <a:cubicBezTo>
                  <a:pt x="912" y="1048"/>
                  <a:pt x="1176" y="1296"/>
                  <a:pt x="1296" y="1392"/>
                </a:cubicBezTo>
                <a:cubicBezTo>
                  <a:pt x="1416" y="1488"/>
                  <a:pt x="1452" y="1464"/>
                  <a:pt x="1488" y="144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276600" y="40386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3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48200" y="58674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248400" y="1752600"/>
            <a:ext cx="2743200" cy="1581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4. Acceptance/letting go: </a:t>
            </a:r>
            <a:r>
              <a:rPr lang="en-GB" sz="1400">
                <a:latin typeface="Verdana" pitchFamily="34" charset="0"/>
              </a:rPr>
              <a:t>The lowest point in self-esteem finally sees people starting to accept the inevitable. Fear of the future is a feature of this stage.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562600" y="4876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5</a:t>
            </a:r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4724400" y="4876800"/>
            <a:ext cx="762000" cy="10033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44" y="576"/>
              </a:cxn>
              <a:cxn ang="0">
                <a:pos x="336" y="288"/>
              </a:cxn>
              <a:cxn ang="0">
                <a:pos x="480" y="0"/>
              </a:cxn>
            </a:cxnLst>
            <a:rect l="0" t="0" r="r" b="b"/>
            <a:pathLst>
              <a:path w="480" h="632">
                <a:moveTo>
                  <a:pt x="0" y="624"/>
                </a:moveTo>
                <a:cubicBezTo>
                  <a:pt x="44" y="628"/>
                  <a:pt x="88" y="632"/>
                  <a:pt x="144" y="576"/>
                </a:cubicBezTo>
                <a:cubicBezTo>
                  <a:pt x="200" y="520"/>
                  <a:pt x="280" y="384"/>
                  <a:pt x="336" y="288"/>
                </a:cubicBezTo>
                <a:cubicBezTo>
                  <a:pt x="392" y="192"/>
                  <a:pt x="436" y="96"/>
                  <a:pt x="480" y="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248400" y="1752600"/>
            <a:ext cx="2590800" cy="13684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5. Testing out: </a:t>
            </a:r>
            <a:r>
              <a:rPr lang="en-GB" sz="1400">
                <a:latin typeface="Verdana" pitchFamily="34" charset="0"/>
              </a:rPr>
              <a:t>Individuals begin to interact with the change, they start to ask questions to see how they might work with the change.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1722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6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248400" y="1752600"/>
            <a:ext cx="2590800" cy="15811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6. Search for meaning:</a:t>
            </a:r>
            <a:r>
              <a:rPr lang="en-GB" sz="1400">
                <a:latin typeface="Verdana" pitchFamily="34" charset="0"/>
              </a:rPr>
              <a:t> Individuals begin to work with the change and see how they might be able to make the change work for them – self esteem begins to rise.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5486400" y="3352800"/>
            <a:ext cx="6858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432" y="0"/>
              </a:cxn>
            </a:cxnLst>
            <a:rect l="0" t="0" r="r" b="b"/>
            <a:pathLst>
              <a:path w="432" h="960">
                <a:moveTo>
                  <a:pt x="0" y="960"/>
                </a:moveTo>
                <a:cubicBezTo>
                  <a:pt x="180" y="560"/>
                  <a:pt x="360" y="160"/>
                  <a:pt x="432" y="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858000" y="2209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Verdana" pitchFamily="34" charset="0"/>
              </a:rPr>
              <a:t>7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934200" y="3657600"/>
            <a:ext cx="2209800" cy="2432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7. Internalisation: </a:t>
            </a:r>
            <a:r>
              <a:rPr lang="en-GB" sz="1400">
                <a:latin typeface="Verdana" pitchFamily="34" charset="0"/>
              </a:rPr>
              <a:t>the change is understood and adopted within the individual’s own understanding – they now know how to work with it and feel a renewed sense of confidence and self esteem.</a:t>
            </a:r>
            <a:endParaRPr lang="en-GB" sz="1400" b="1">
              <a:latin typeface="Verdana" pitchFamily="34" charset="0"/>
            </a:endParaRPr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172200" y="1828800"/>
            <a:ext cx="13716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44" y="576"/>
              </a:cxn>
              <a:cxn ang="0">
                <a:pos x="432" y="144"/>
              </a:cxn>
              <a:cxn ang="0">
                <a:pos x="864" y="0"/>
              </a:cxn>
            </a:cxnLst>
            <a:rect l="0" t="0" r="r" b="b"/>
            <a:pathLst>
              <a:path w="864" h="960">
                <a:moveTo>
                  <a:pt x="0" y="960"/>
                </a:moveTo>
                <a:cubicBezTo>
                  <a:pt x="36" y="836"/>
                  <a:pt x="72" y="712"/>
                  <a:pt x="144" y="576"/>
                </a:cubicBezTo>
                <a:cubicBezTo>
                  <a:pt x="216" y="440"/>
                  <a:pt x="312" y="240"/>
                  <a:pt x="432" y="144"/>
                </a:cubicBezTo>
                <a:cubicBezTo>
                  <a:pt x="552" y="48"/>
                  <a:pt x="708" y="24"/>
                  <a:pt x="864" y="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 autoUpdateAnimBg="0"/>
      <p:bldP spid="16393" grpId="0" animBg="1"/>
      <p:bldP spid="16394" grpId="0" autoUpdateAnimBg="0"/>
      <p:bldP spid="16395" grpId="0" animBg="1" autoUpdateAnimBg="0"/>
      <p:bldP spid="16396" grpId="0" autoUpdateAnimBg="0"/>
      <p:bldP spid="16397" grpId="0" animBg="1" autoUpdateAnimBg="0"/>
      <p:bldP spid="16399" grpId="0" animBg="1"/>
      <p:bldP spid="16400" grpId="0" autoUpdateAnimBg="0"/>
      <p:bldP spid="16401" grpId="0" autoUpdateAnimBg="0"/>
      <p:bldP spid="16402" grpId="0" animBg="1" autoUpdateAnimBg="0"/>
      <p:bldP spid="16403" grpId="0" autoUpdateAnimBg="0"/>
      <p:bldP spid="16404" grpId="0" animBg="1"/>
      <p:bldP spid="16405" grpId="0" animBg="1" autoUpdateAnimBg="0"/>
      <p:bldP spid="16406" grpId="0" autoUpdateAnimBg="0"/>
      <p:bldP spid="16407" grpId="0" animBg="1" autoUpdateAnimBg="0"/>
      <p:bldP spid="16409" grpId="0" animBg="1"/>
      <p:bldP spid="16410" grpId="0" autoUpdateAnimBg="0"/>
      <p:bldP spid="16411" grpId="0" animBg="1" autoUpdateAnimBg="0"/>
      <p:bldP spid="164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pic>
        <p:nvPicPr>
          <p:cNvPr id="7174" name="Picture 6" descr="l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8" y="2454275"/>
            <a:ext cx="9064625" cy="310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003366"/>
                </a:solidFill>
              </a:rPr>
              <a:t>Trait theories:</a:t>
            </a:r>
          </a:p>
          <a:p>
            <a:r>
              <a:rPr lang="en-GB" sz="2800"/>
              <a:t>Is there a set of characteristics </a:t>
            </a:r>
            <a:br>
              <a:rPr lang="en-GB" sz="2800"/>
            </a:br>
            <a:r>
              <a:rPr lang="en-GB" sz="2800"/>
              <a:t>that determine a good leader?</a:t>
            </a:r>
          </a:p>
          <a:p>
            <a:pPr lvl="1"/>
            <a:r>
              <a:rPr lang="en-GB" sz="2400"/>
              <a:t>Personality?</a:t>
            </a:r>
          </a:p>
          <a:p>
            <a:pPr lvl="1"/>
            <a:r>
              <a:rPr lang="en-GB" sz="2400"/>
              <a:t>Dominance and personal presence?</a:t>
            </a:r>
          </a:p>
          <a:p>
            <a:pPr lvl="1"/>
            <a:r>
              <a:rPr lang="en-GB" sz="2400"/>
              <a:t>Charisma?</a:t>
            </a:r>
          </a:p>
          <a:p>
            <a:pPr lvl="1"/>
            <a:r>
              <a:rPr lang="en-GB" sz="2400"/>
              <a:t>Self confidence?</a:t>
            </a:r>
          </a:p>
          <a:p>
            <a:pPr lvl="1"/>
            <a:r>
              <a:rPr lang="en-GB" sz="2400"/>
              <a:t>Achievement?</a:t>
            </a:r>
          </a:p>
          <a:p>
            <a:pPr lvl="1"/>
            <a:r>
              <a:rPr lang="en-GB" sz="2400"/>
              <a:t>Ability to formulate a clear vision?</a:t>
            </a:r>
          </a:p>
          <a:p>
            <a:pPr>
              <a:buFontTx/>
              <a:buNone/>
            </a:pPr>
            <a:endParaRPr lang="en-GB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003366"/>
                </a:solidFill>
              </a:rPr>
              <a:t>Trait theories:</a:t>
            </a:r>
          </a:p>
          <a:p>
            <a:pPr lvl="1">
              <a:lnSpc>
                <a:spcPct val="90000"/>
              </a:lnSpc>
            </a:pPr>
            <a:r>
              <a:rPr lang="en-GB"/>
              <a:t>Are such characteristics </a:t>
            </a:r>
            <a:br>
              <a:rPr lang="en-GB"/>
            </a:br>
            <a:r>
              <a:rPr lang="en-GB"/>
              <a:t>inherently gender biased?</a:t>
            </a:r>
          </a:p>
          <a:p>
            <a:pPr lvl="1">
              <a:lnSpc>
                <a:spcPct val="90000"/>
              </a:lnSpc>
            </a:pPr>
            <a:r>
              <a:rPr lang="en-GB"/>
              <a:t>Do such characteristics </a:t>
            </a:r>
            <a:br>
              <a:rPr lang="en-GB"/>
            </a:br>
            <a:r>
              <a:rPr lang="en-GB"/>
              <a:t>produce good leaders?</a:t>
            </a:r>
          </a:p>
          <a:p>
            <a:pPr lvl="1">
              <a:lnSpc>
                <a:spcPct val="90000"/>
              </a:lnSpc>
            </a:pPr>
            <a:r>
              <a:rPr lang="en-GB"/>
              <a:t>Is leadership more than </a:t>
            </a:r>
            <a:br>
              <a:rPr lang="en-GB"/>
            </a:br>
            <a:r>
              <a:rPr lang="en-GB"/>
              <a:t>just bringing about change?</a:t>
            </a:r>
          </a:p>
          <a:p>
            <a:pPr lvl="1">
              <a:lnSpc>
                <a:spcPct val="90000"/>
              </a:lnSpc>
            </a:pPr>
            <a:r>
              <a:rPr lang="en-GB"/>
              <a:t>Does this imply that leaders are born not bred?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003366"/>
                </a:solidFill>
              </a:rPr>
              <a:t>Behavioural:</a:t>
            </a:r>
          </a:p>
          <a:p>
            <a:r>
              <a:rPr lang="en-GB" sz="2800"/>
              <a:t>Imply that leaders can be trained – focus on the way of doing things</a:t>
            </a:r>
          </a:p>
          <a:p>
            <a:pPr lvl="1"/>
            <a:r>
              <a:rPr lang="en-GB" sz="2400"/>
              <a:t>Structure based behavioural theories – focus on the leader instituting structures – task orientated</a:t>
            </a:r>
          </a:p>
          <a:p>
            <a:pPr lvl="1"/>
            <a:r>
              <a:rPr lang="en-GB" sz="2400"/>
              <a:t>Relationship based behavioural theories – focus on the development and maintenance of relationships – process orientated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003366"/>
                </a:solidFill>
              </a:rPr>
              <a:t>Contingency Theories:</a:t>
            </a:r>
          </a:p>
          <a:p>
            <a:r>
              <a:rPr lang="en-GB" sz="2800"/>
              <a:t>Leadership as being more flexible – different leadership styles used at different times depending on the circumstance.</a:t>
            </a:r>
          </a:p>
          <a:p>
            <a:r>
              <a:rPr lang="en-GB" sz="2800"/>
              <a:t>Suggests leadership is not a fixed series of characteristics that can be transposed into different contexts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Leadership Story: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A group of workers and their leaders are set a task </a:t>
            </a:r>
            <a:br>
              <a:rPr lang="en-GB" sz="2000"/>
            </a:br>
            <a:r>
              <a:rPr lang="en-GB" sz="2000"/>
              <a:t>of clearing a road through a dense jungle on a remote island to get to the coast where an estuary provides </a:t>
            </a:r>
            <a:br>
              <a:rPr lang="en-GB" sz="2000"/>
            </a:br>
            <a:r>
              <a:rPr lang="en-GB" sz="2000"/>
              <a:t>a perfect site for a port. </a:t>
            </a:r>
          </a:p>
          <a:p>
            <a:pPr>
              <a:lnSpc>
                <a:spcPct val="90000"/>
              </a:lnSpc>
            </a:pPr>
            <a:r>
              <a:rPr lang="en-GB" sz="2000"/>
              <a:t>The leaders organise the labour into efficient units and monitor the distribution and use of capital assets – progress is excellent. The leaders continue to monitor and evaluate progress, making adjustments along the way to ensure the progress is maintained and efficiency increased wherever possible. </a:t>
            </a:r>
          </a:p>
          <a:p>
            <a:pPr>
              <a:lnSpc>
                <a:spcPct val="90000"/>
              </a:lnSpc>
            </a:pPr>
            <a:r>
              <a:rPr lang="en-GB" sz="2000"/>
              <a:t>Then, one day amidst all the hustle and bustle and activity, one person climbs up a nearby tree. The person surveys the scene from the top of the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May depend on:</a:t>
            </a:r>
          </a:p>
          <a:p>
            <a:pPr lvl="1"/>
            <a:r>
              <a:rPr lang="en-GB"/>
              <a:t>Type of staff</a:t>
            </a:r>
          </a:p>
          <a:p>
            <a:pPr lvl="1"/>
            <a:r>
              <a:rPr lang="en-GB"/>
              <a:t>History of the business</a:t>
            </a:r>
          </a:p>
          <a:p>
            <a:pPr lvl="1"/>
            <a:r>
              <a:rPr lang="en-GB"/>
              <a:t>Culture of the business</a:t>
            </a:r>
          </a:p>
          <a:p>
            <a:pPr lvl="1"/>
            <a:r>
              <a:rPr lang="en-GB"/>
              <a:t>Quality of the relationships</a:t>
            </a:r>
          </a:p>
          <a:p>
            <a:pPr lvl="1"/>
            <a:r>
              <a:rPr lang="en-GB"/>
              <a:t>Nature of the changes needed</a:t>
            </a:r>
          </a:p>
          <a:p>
            <a:pPr lvl="1"/>
            <a:r>
              <a:rPr lang="en-GB"/>
              <a:t>Accepted norms within the institution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003366"/>
                </a:solidFill>
              </a:rPr>
              <a:t>Transformational:</a:t>
            </a:r>
          </a:p>
          <a:p>
            <a:pPr lvl="1"/>
            <a:r>
              <a:rPr lang="en-GB" sz="2400"/>
              <a:t>Widespread changes </a:t>
            </a:r>
            <a:br>
              <a:rPr lang="en-GB" sz="2400"/>
            </a:br>
            <a:r>
              <a:rPr lang="en-GB" sz="2400"/>
              <a:t>to a business or organisation</a:t>
            </a:r>
          </a:p>
          <a:p>
            <a:r>
              <a:rPr lang="en-GB" sz="2800"/>
              <a:t>Requires:</a:t>
            </a:r>
          </a:p>
          <a:p>
            <a:pPr lvl="1"/>
            <a:r>
              <a:rPr lang="en-GB" sz="2400"/>
              <a:t>Long term strategic planning</a:t>
            </a:r>
          </a:p>
          <a:p>
            <a:pPr lvl="1"/>
            <a:r>
              <a:rPr lang="en-GB" sz="2400"/>
              <a:t>Clear objectives</a:t>
            </a:r>
          </a:p>
          <a:p>
            <a:pPr lvl="1"/>
            <a:r>
              <a:rPr lang="en-GB" sz="2400"/>
              <a:t>Clear vision</a:t>
            </a:r>
          </a:p>
          <a:p>
            <a:pPr lvl="1"/>
            <a:r>
              <a:rPr lang="en-GB" sz="2400"/>
              <a:t>Leading by example – walk the walk</a:t>
            </a:r>
          </a:p>
          <a:p>
            <a:pPr lvl="1"/>
            <a:r>
              <a:rPr lang="en-GB" sz="2400"/>
              <a:t>Efficiency of systems and processes</a:t>
            </a:r>
          </a:p>
          <a:p>
            <a:endParaRPr lang="en-GB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003366"/>
                </a:solidFill>
              </a:rPr>
              <a:t>Invitational Leadership: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Improving the atmosphere and message sent out by the organisation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Focus on reducing negative messages </a:t>
            </a:r>
            <a:br>
              <a:rPr lang="en-GB" sz="2400"/>
            </a:br>
            <a:r>
              <a:rPr lang="en-GB" sz="2400"/>
              <a:t>sent out through the everyday actions of the business both externally and, crucially, internally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Review internal processes to reduce these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Build relationships and sense of belonging and identity with the organisation – </a:t>
            </a:r>
            <a:br>
              <a:rPr lang="en-GB" sz="2400"/>
            </a:br>
            <a:r>
              <a:rPr lang="en-GB" sz="2400"/>
              <a:t>that gets communicated to customers, 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Theories of Leadership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003366"/>
                </a:solidFill>
              </a:rPr>
              <a:t>Transactional Theories:</a:t>
            </a:r>
          </a:p>
          <a:p>
            <a:pPr lvl="1"/>
            <a:r>
              <a:rPr lang="en-GB"/>
              <a:t>Focus on the management </a:t>
            </a:r>
            <a:br>
              <a:rPr lang="en-GB"/>
            </a:br>
            <a:r>
              <a:rPr lang="en-GB"/>
              <a:t>of the organisation</a:t>
            </a:r>
          </a:p>
          <a:p>
            <a:pPr lvl="1"/>
            <a:r>
              <a:rPr lang="en-GB"/>
              <a:t>Focus on procedures and efficiency</a:t>
            </a:r>
          </a:p>
          <a:p>
            <a:pPr lvl="1"/>
            <a:r>
              <a:rPr lang="en-GB"/>
              <a:t>Focus on working to rules </a:t>
            </a:r>
            <a:br>
              <a:rPr lang="en-GB"/>
            </a:br>
            <a:r>
              <a:rPr lang="en-GB"/>
              <a:t>and contracts</a:t>
            </a:r>
          </a:p>
          <a:p>
            <a:pPr lvl="1"/>
            <a:r>
              <a:rPr lang="en-GB"/>
              <a:t>Managing current issues </a:t>
            </a:r>
            <a:br>
              <a:rPr lang="en-GB"/>
            </a:br>
            <a:r>
              <a:rPr lang="en-GB"/>
              <a:t>and problems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Factors Affecting Style</a:t>
            </a:r>
          </a:p>
        </p:txBody>
      </p:sp>
      <p:pic>
        <p:nvPicPr>
          <p:cNvPr id="8198" name="Picture 6" descr="l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525713"/>
            <a:ext cx="9075738" cy="2960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Factors Affecting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Leadership style may be dependent </a:t>
            </a:r>
            <a:br>
              <a:rPr lang="en-GB" sz="2800"/>
            </a:br>
            <a:r>
              <a:rPr lang="en-GB" sz="2800"/>
              <a:t>on various factors: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Risk - decision making and change initiatives </a:t>
            </a:r>
            <a:br>
              <a:rPr lang="en-GB" sz="2000"/>
            </a:br>
            <a:r>
              <a:rPr lang="en-GB" sz="2000"/>
              <a:t>based on degree of risk involved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Type of business – creative business </a:t>
            </a:r>
            <a:br>
              <a:rPr lang="en-GB" sz="2000"/>
            </a:br>
            <a:r>
              <a:rPr lang="en-GB" sz="2000"/>
              <a:t>or supply driven?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 important change is – </a:t>
            </a:r>
            <a:br>
              <a:rPr lang="en-GB" sz="2000"/>
            </a:br>
            <a:r>
              <a:rPr lang="en-GB" sz="2000"/>
              <a:t>change for change’s sake?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Organisational culture – may be long embedded </a:t>
            </a:r>
            <a:br>
              <a:rPr lang="en-GB" sz="2000"/>
            </a:br>
            <a:r>
              <a:rPr lang="en-GB" sz="2000"/>
              <a:t>and difficult to change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Nature of the task – needing cooperation? Direction? Structure?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Leadership Story: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And shouts down to the assembled group below…</a:t>
            </a:r>
          </a:p>
          <a:p>
            <a:r>
              <a:rPr lang="en-GB" dirty="0">
                <a:solidFill>
                  <a:schemeClr val="accent2"/>
                </a:solidFill>
              </a:rPr>
              <a:t>“Wrong </a:t>
            </a:r>
            <a:r>
              <a:rPr lang="en-GB" dirty="0" smtClean="0">
                <a:solidFill>
                  <a:schemeClr val="accent2"/>
                </a:solidFill>
              </a:rPr>
              <a:t>Way! </a:t>
            </a:r>
            <a:r>
              <a:rPr lang="en-GB" dirty="0" smtClean="0">
                <a:solidFill>
                  <a:schemeClr val="accent2"/>
                </a:solidFill>
              </a:rPr>
              <a:t>w</a:t>
            </a:r>
            <a:r>
              <a:rPr lang="en-GB" dirty="0" smtClean="0">
                <a:solidFill>
                  <a:schemeClr val="accent2"/>
                </a:solidFill>
              </a:rPr>
              <a:t>ere going the Wrong Way!”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sz="1600" dirty="0"/>
              <a:t>(Story adapted from Stephen Covey (2004) “The Seven Habits of Highly Effective People” Simon &amp; Schuster).</a:t>
            </a:r>
          </a:p>
          <a:p>
            <a:r>
              <a:rPr lang="en-GB" sz="2400" dirty="0"/>
              <a:t>“Management is doing things right, leadership is doing the right things”</a:t>
            </a:r>
          </a:p>
          <a:p>
            <a:pPr>
              <a:buFontTx/>
              <a:buNone/>
            </a:pPr>
            <a:r>
              <a:rPr lang="en-GB" sz="1800" dirty="0"/>
              <a:t>    (Warren </a:t>
            </a:r>
            <a:r>
              <a:rPr lang="en-GB" sz="1800" dirty="0" err="1"/>
              <a:t>Bennis</a:t>
            </a:r>
            <a:r>
              <a:rPr lang="en-GB" sz="1800" dirty="0"/>
              <a:t> and Peter </a:t>
            </a:r>
            <a:r>
              <a:rPr lang="en-GB" sz="1800" dirty="0" err="1"/>
              <a:t>Drucker</a:t>
            </a:r>
            <a:r>
              <a:rPr lang="en-GB" sz="1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Leadership</a:t>
            </a:r>
          </a:p>
        </p:txBody>
      </p:sp>
      <p:pic>
        <p:nvPicPr>
          <p:cNvPr id="3078" name="Picture 6" descr="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2049463"/>
            <a:ext cx="8983662" cy="358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pic>
        <p:nvPicPr>
          <p:cNvPr id="4102" name="Picture 6" descr="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408238"/>
            <a:ext cx="9075738" cy="315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003366"/>
                </a:solidFill>
              </a:rPr>
              <a:t>Autocratic:</a:t>
            </a:r>
          </a:p>
          <a:p>
            <a:pPr lvl="1"/>
            <a:r>
              <a:rPr lang="en-GB" sz="2400"/>
              <a:t>Leader makes decisions without reference to anyone else</a:t>
            </a:r>
          </a:p>
          <a:p>
            <a:pPr lvl="1"/>
            <a:r>
              <a:rPr lang="en-GB" sz="2400"/>
              <a:t>High degree of dependency on the leader</a:t>
            </a:r>
          </a:p>
          <a:p>
            <a:pPr lvl="1"/>
            <a:r>
              <a:rPr lang="en-GB" sz="2400"/>
              <a:t>Can create de-motivation and alienation </a:t>
            </a:r>
            <a:br>
              <a:rPr lang="en-GB" sz="2400"/>
            </a:br>
            <a:r>
              <a:rPr lang="en-GB" sz="2400"/>
              <a:t>of staff</a:t>
            </a:r>
          </a:p>
          <a:p>
            <a:pPr lvl="1"/>
            <a:r>
              <a:rPr lang="en-GB" sz="2400"/>
              <a:t>May be valuable in some types of business where decisions need to be made quickly and decisively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003366"/>
                </a:solidFill>
              </a:rPr>
              <a:t>Democratic:</a:t>
            </a:r>
          </a:p>
          <a:p>
            <a:pPr>
              <a:lnSpc>
                <a:spcPct val="90000"/>
              </a:lnSpc>
            </a:pPr>
            <a:r>
              <a:rPr lang="en-GB" sz="2800"/>
              <a:t>Encourages decision making </a:t>
            </a:r>
            <a:br>
              <a:rPr lang="en-GB" sz="2800"/>
            </a:br>
            <a:r>
              <a:rPr lang="en-GB" sz="2800"/>
              <a:t>from different perspectives – leadership may be emphasised throughout </a:t>
            </a:r>
            <a:br>
              <a:rPr lang="en-GB" sz="2800"/>
            </a:br>
            <a:r>
              <a:rPr lang="en-GB" sz="2800"/>
              <a:t>the organisation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3366"/>
                </a:solidFill>
              </a:rPr>
              <a:t>Consultative:</a:t>
            </a:r>
            <a:r>
              <a:rPr lang="en-GB" sz="2400"/>
              <a:t> process of consultation before decisions are taken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3366"/>
                </a:solidFill>
              </a:rPr>
              <a:t>Persuasive:</a:t>
            </a:r>
            <a:r>
              <a:rPr lang="en-GB" sz="2400"/>
              <a:t> Leader takes decision and seeks to persuade others that the decision </a:t>
            </a:r>
            <a:br>
              <a:rPr lang="en-GB" sz="2400"/>
            </a:br>
            <a:r>
              <a:rPr lang="en-GB" sz="2400"/>
              <a:t>is correct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003366"/>
                </a:solidFill>
              </a:rPr>
              <a:t>Democratic:</a:t>
            </a:r>
          </a:p>
          <a:p>
            <a:pPr lvl="1"/>
            <a:r>
              <a:rPr lang="en-GB"/>
              <a:t>May help motivation and involvement</a:t>
            </a:r>
          </a:p>
          <a:p>
            <a:pPr lvl="1"/>
            <a:r>
              <a:rPr lang="en-GB"/>
              <a:t>Workers feel ownership of the firm and its ideas</a:t>
            </a:r>
          </a:p>
          <a:p>
            <a:pPr lvl="1"/>
            <a:r>
              <a:rPr lang="en-GB"/>
              <a:t>Improves the sharing of ideas </a:t>
            </a:r>
            <a:br>
              <a:rPr lang="en-GB"/>
            </a:br>
            <a:r>
              <a:rPr lang="en-GB"/>
              <a:t>and experiences within the business</a:t>
            </a:r>
          </a:p>
          <a:p>
            <a:pPr lvl="1"/>
            <a:r>
              <a:rPr lang="en-GB"/>
              <a:t>Can delay decision making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Types of Leadership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sz="2800"/>
              <a:t>Laissez-Faire:</a:t>
            </a:r>
          </a:p>
          <a:p>
            <a:pPr lvl="1"/>
            <a:r>
              <a:rPr lang="en-GB" sz="2000"/>
              <a:t>‘Let it be’ – the leadership responsibilities </a:t>
            </a:r>
            <a:br>
              <a:rPr lang="en-GB" sz="2000"/>
            </a:br>
            <a:r>
              <a:rPr lang="en-GB" sz="2000"/>
              <a:t>are shared by all</a:t>
            </a:r>
          </a:p>
          <a:p>
            <a:pPr lvl="1"/>
            <a:r>
              <a:rPr lang="en-GB" sz="2000"/>
              <a:t>Can be very useful in businesses </a:t>
            </a:r>
            <a:br>
              <a:rPr lang="en-GB" sz="2000"/>
            </a:br>
            <a:r>
              <a:rPr lang="en-GB" sz="2000"/>
              <a:t>where creative ideas are important</a:t>
            </a:r>
          </a:p>
          <a:p>
            <a:pPr lvl="1"/>
            <a:r>
              <a:rPr lang="en-GB" sz="2000"/>
              <a:t>Can be highly motivational, </a:t>
            </a:r>
            <a:br>
              <a:rPr lang="en-GB" sz="2000"/>
            </a:br>
            <a:r>
              <a:rPr lang="en-GB" sz="2000"/>
              <a:t>as people have control over their working life</a:t>
            </a:r>
          </a:p>
          <a:p>
            <a:pPr lvl="1"/>
            <a:r>
              <a:rPr lang="en-GB" sz="2000"/>
              <a:t>Can make coordination and decision making </a:t>
            </a:r>
            <a:br>
              <a:rPr lang="en-GB" sz="2000"/>
            </a:br>
            <a:r>
              <a:rPr lang="en-GB" sz="2000"/>
              <a:t>time-consuming and lacking in overall direction</a:t>
            </a:r>
          </a:p>
          <a:p>
            <a:pPr lvl="1"/>
            <a:r>
              <a:rPr lang="en-GB" sz="2000"/>
              <a:t>Relies on good team work</a:t>
            </a:r>
          </a:p>
          <a:p>
            <a:pPr lvl="1"/>
            <a:r>
              <a:rPr lang="en-GB" sz="2000"/>
              <a:t>Relies on good interpersonal relations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ed 05">
  <a:themeElements>
    <a:clrScheme name="bized 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zed 05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zed 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ed 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ed 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Settings\cmfkw\Application Data\Microsoft\Templates\bized 05.pot</Template>
  <TotalTime>333</TotalTime>
  <Words>773</Words>
  <Application>Microsoft Office PowerPoint</Application>
  <PresentationFormat>On-screen Show (4:3)</PresentationFormat>
  <Paragraphs>158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bized 05</vt:lpstr>
      <vt:lpstr>Leadership</vt:lpstr>
      <vt:lpstr>A Leadership Story:</vt:lpstr>
      <vt:lpstr>A Leadership Story:</vt:lpstr>
      <vt:lpstr>Leadership</vt:lpstr>
      <vt:lpstr>Types of Leadership Style</vt:lpstr>
      <vt:lpstr>Types of Leadership Style</vt:lpstr>
      <vt:lpstr>Types of Leadership Style</vt:lpstr>
      <vt:lpstr>Types of Leadership Style</vt:lpstr>
      <vt:lpstr>Types of Leadership Style</vt:lpstr>
      <vt:lpstr>Types of Leadership Style</vt:lpstr>
      <vt:lpstr>Change Leadership</vt:lpstr>
      <vt:lpstr>Change Leadership</vt:lpstr>
      <vt:lpstr>Change Leadership</vt:lpstr>
      <vt:lpstr>Change Leadership</vt:lpstr>
      <vt:lpstr>Theories of Leadership</vt:lpstr>
      <vt:lpstr>Theories of Leadership</vt:lpstr>
      <vt:lpstr>Theories of Leadership</vt:lpstr>
      <vt:lpstr>Theories of Leadership</vt:lpstr>
      <vt:lpstr>Theories of Leadership</vt:lpstr>
      <vt:lpstr>Theories of Leadership</vt:lpstr>
      <vt:lpstr>Theories of Leadership</vt:lpstr>
      <vt:lpstr>Theories of Leadership</vt:lpstr>
      <vt:lpstr>Theories of Leadership</vt:lpstr>
      <vt:lpstr>Factors Affecting Style</vt:lpstr>
      <vt:lpstr>Factors Affecting Style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###Leadership - PowerPoint Presentation - Full version###</dc:title>
  <dc:creator>A Ashwin</dc:creator>
  <cp:lastModifiedBy>ED18</cp:lastModifiedBy>
  <cp:revision>43</cp:revision>
  <dcterms:created xsi:type="dcterms:W3CDTF">2005-01-31T11:09:34Z</dcterms:created>
  <dcterms:modified xsi:type="dcterms:W3CDTF">2012-11-19T13:15:30Z</dcterms:modified>
</cp:coreProperties>
</file>